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5"/>
  </p:sldMasterIdLst>
  <p:notesMasterIdLst>
    <p:notesMasterId r:id="rId17"/>
  </p:notesMasterIdLst>
  <p:sldIdLst>
    <p:sldId id="256" r:id="rId6"/>
    <p:sldId id="260" r:id="rId7"/>
    <p:sldId id="261" r:id="rId8"/>
    <p:sldId id="266" r:id="rId9"/>
    <p:sldId id="267" r:id="rId10"/>
    <p:sldId id="271" r:id="rId11"/>
    <p:sldId id="268" r:id="rId12"/>
    <p:sldId id="269" r:id="rId13"/>
    <p:sldId id="272" r:id="rId14"/>
    <p:sldId id="270" r:id="rId15"/>
    <p:sldId id="26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85368-C629-410C-87A4-F8D44CCE75DE}" v="9" dt="2021-12-07T20:05:03.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63" autoAdjust="0"/>
  </p:normalViewPr>
  <p:slideViewPr>
    <p:cSldViewPr snapToGrid="0">
      <p:cViewPr varScale="1">
        <p:scale>
          <a:sx n="87" d="100"/>
          <a:sy n="87" d="100"/>
        </p:scale>
        <p:origin x="23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B3E04-757A-43F1-9E89-AC2C9CCDD319}" type="datetimeFigureOut">
              <a:rPr lang="fr-CA" smtClean="0"/>
              <a:t>2021-12-07</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7890B-CFEC-4E43-9DC3-BA5A757D7AFB}" type="slidenum">
              <a:rPr lang="fr-CA" smtClean="0"/>
              <a:t>‹N°›</a:t>
            </a:fld>
            <a:endParaRPr lang="fr-CA"/>
          </a:p>
        </p:txBody>
      </p:sp>
    </p:spTree>
    <p:extLst>
      <p:ext uri="{BB962C8B-B14F-4D97-AF65-F5344CB8AC3E}">
        <p14:creationId xmlns:p14="http://schemas.microsoft.com/office/powerpoint/2010/main" val="216828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Resto-pub La Cale (ouverture 2019) : </a:t>
            </a:r>
            <a:r>
              <a:rPr lang="fr-CA" b="0" dirty="0"/>
              <a:t>https://ici.radio-canada.ca/nouvelle/1843834/restaurant-sans-gaspillage-zero-dechet-compost</a:t>
            </a:r>
          </a:p>
          <a:p>
            <a:endParaRPr lang="fr-CA" dirty="0"/>
          </a:p>
        </p:txBody>
      </p:sp>
      <p:sp>
        <p:nvSpPr>
          <p:cNvPr id="4" name="Espace réservé du numéro de diapositive 3"/>
          <p:cNvSpPr>
            <a:spLocks noGrp="1"/>
          </p:cNvSpPr>
          <p:nvPr>
            <p:ph type="sldNum" sz="quarter" idx="5"/>
          </p:nvPr>
        </p:nvSpPr>
        <p:spPr/>
        <p:txBody>
          <a:bodyPr/>
          <a:lstStyle/>
          <a:p>
            <a:fld id="{8D77890B-CFEC-4E43-9DC3-BA5A757D7AFB}" type="slidenum">
              <a:rPr lang="fr-CA" smtClean="0"/>
              <a:t>4</a:t>
            </a:fld>
            <a:endParaRPr lang="fr-CA"/>
          </a:p>
        </p:txBody>
      </p:sp>
    </p:spTree>
    <p:extLst>
      <p:ext uri="{BB962C8B-B14F-4D97-AF65-F5344CB8AC3E}">
        <p14:creationId xmlns:p14="http://schemas.microsoft.com/office/powerpoint/2010/main" val="388334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Mobilité durable et projet de navette électrique à Saint-Sauveur (Saint-Sauveur, Laurentides):</a:t>
            </a:r>
            <a:r>
              <a:rPr lang="fr-CA" b="0" dirty="0"/>
              <a:t> https://www.livinglablaurentides.com/projet-mobilite-durable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En collaboration avec le Living </a:t>
            </a:r>
            <a:r>
              <a:rPr lang="fr-CA" b="0" dirty="0" err="1"/>
              <a:t>Lab</a:t>
            </a:r>
            <a:r>
              <a:rPr lang="fr-CA" b="0" dirty="0"/>
              <a:t> Laurentides, la Ville de Saint-Sauveur a développé un projet de navette électrique. ****Le projet a été mis sur pause en raison de la COVID-19.Il devait y avoir une navette en été lors d’événements, et pendant l’hiver pour faire le lien entre les stations de ski et le village.</a:t>
            </a:r>
          </a:p>
          <a:p>
            <a:pPr marL="171450" indent="-171450">
              <a:buFont typeface="Arial" panose="020B0604020202020204" pitchFamily="34" charset="0"/>
              <a:buChar char="•"/>
            </a:pPr>
            <a:r>
              <a:rPr lang="fr-CA" dirty="0"/>
              <a:t>Initiative de diminution des GES et d’adaptation aux CC</a:t>
            </a:r>
          </a:p>
          <a:p>
            <a:pPr marL="171450" indent="-171450">
              <a:buFont typeface="Arial" panose="020B0604020202020204" pitchFamily="34" charset="0"/>
              <a:buChar char="•"/>
            </a:pPr>
            <a:r>
              <a:rPr lang="fr-CA" b="0" dirty="0"/>
              <a:t>La Ville de Saint-Sauveur inciterait les citoyens et les touristes à changer leurs comportements en matière de déplacements grâce à divers moyens de communications. La navette permettrait également de désengorger le centre-ville lors des périodes d’achalandage.</a:t>
            </a:r>
          </a:p>
          <a:p>
            <a:pPr marL="171450" indent="-171450">
              <a:buFont typeface="Arial" panose="020B0604020202020204" pitchFamily="34" charset="0"/>
              <a:buChar char="•"/>
            </a:pPr>
            <a:r>
              <a:rPr lang="fr-CA" dirty="0"/>
              <a:t>Ce projet pourrait contribuer à la qualité de vie des résidents et à la qualité de l’expérience de visite de ce pôle touristique des Laurentides. </a:t>
            </a:r>
          </a:p>
          <a:p>
            <a:pPr marL="171450" indent="-171450">
              <a:buFont typeface="Arial" panose="020B0604020202020204" pitchFamily="34" charset="0"/>
              <a:buChar char="•"/>
            </a:pPr>
            <a:r>
              <a:rPr lang="fr-CA" dirty="0"/>
              <a:t>Les connaissances acquises seront mises à contribution dans d’autres pôles (ex.: Mont-Tremblant) afin de favoriser la mobilité durable </a:t>
            </a:r>
          </a:p>
          <a:p>
            <a:pPr marL="171450" indent="-171450">
              <a:buFont typeface="Arial" panose="020B0604020202020204" pitchFamily="34" charset="0"/>
              <a:buChar char="•"/>
            </a:pPr>
            <a:r>
              <a:rPr lang="fr-CA" dirty="0"/>
              <a:t>En complément à ce projet de navette électrique, un événement de cocréation sur la mobilité durable a été organisée à Saint-Sauveur le 1</a:t>
            </a:r>
            <a:r>
              <a:rPr lang="fr-CA" baseline="30000" dirty="0"/>
              <a:t>er</a:t>
            </a:r>
            <a:r>
              <a:rPr lang="fr-CA" dirty="0"/>
              <a:t> novembre 2019. L’événement visait à nourrir les réflexion dans une approche d’innovation pour ce pôle touristique fort achalandé des Laurentides et a permis d’identifier des pistes de solutions concrètes. </a:t>
            </a:r>
          </a:p>
          <a:p>
            <a:pPr marL="171450" indent="-171450">
              <a:buFont typeface="Arial" panose="020B0604020202020204" pitchFamily="34" charset="0"/>
              <a:buChar char="•"/>
            </a:pPr>
            <a:r>
              <a:rPr lang="fr-CA" dirty="0"/>
              <a:t>Sujets de discussions lors de l’événement: suivi sur le projet de navette, optimisation de l’utilisation des stationnements publics, présence des véhicules électriques et communication avec les usagers</a:t>
            </a:r>
          </a:p>
          <a:p>
            <a:endParaRPr lang="fr-CA" b="1" dirty="0"/>
          </a:p>
          <a:p>
            <a:r>
              <a:rPr lang="fr-CA" b="1" dirty="0"/>
              <a:t>Circuits touristiques et mobilité active à Copenhague (Copenhague, Danemark): </a:t>
            </a:r>
            <a:r>
              <a:rPr lang="fr-CA" b="0" dirty="0"/>
              <a:t>https://www.visitcopenhagen.com/copenhagen/activities/bike-tours</a:t>
            </a:r>
          </a:p>
          <a:p>
            <a:pPr marL="171450" indent="-171450">
              <a:buFont typeface="Arial" panose="020B0604020202020204" pitchFamily="34" charset="0"/>
              <a:buChar char="•"/>
            </a:pPr>
            <a:r>
              <a:rPr lang="fr-CA" b="0" dirty="0"/>
              <a:t>À Copenhague, il  est possible de découvrir la ville à vélo grâce aux nombreux circuits touristiques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Exemples de circuits : c</a:t>
            </a:r>
            <a:r>
              <a:rPr lang="fr-CA" dirty="0"/>
              <a:t>ircuit sur l’urbanisme et l’architecture, circuit sur le développement urbain de Copenhague, circuit pour découvrir comment Copenhague est devenue la capitale mondiale du vélo, circuit sur l’art public,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Petits groupes et grands groupes.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Façon différente de découvrir une ville, tourisme de proximité</a:t>
            </a:r>
          </a:p>
          <a:p>
            <a:pPr marL="171450" indent="-171450">
              <a:buFont typeface="Arial" panose="020B0604020202020204" pitchFamily="34" charset="0"/>
              <a:buChar char="•"/>
            </a:pPr>
            <a:endParaRPr lang="fr-CA" b="0" dirty="0"/>
          </a:p>
        </p:txBody>
      </p:sp>
      <p:sp>
        <p:nvSpPr>
          <p:cNvPr id="4" name="Espace réservé du numéro de diapositive 3"/>
          <p:cNvSpPr>
            <a:spLocks noGrp="1"/>
          </p:cNvSpPr>
          <p:nvPr>
            <p:ph type="sldNum" sz="quarter" idx="5"/>
          </p:nvPr>
        </p:nvSpPr>
        <p:spPr/>
        <p:txBody>
          <a:bodyPr/>
          <a:lstStyle/>
          <a:p>
            <a:fld id="{8D77890B-CFEC-4E43-9DC3-BA5A757D7AFB}" type="slidenum">
              <a:rPr lang="fr-CA" smtClean="0"/>
              <a:t>6</a:t>
            </a:fld>
            <a:endParaRPr lang="fr-CA"/>
          </a:p>
        </p:txBody>
      </p:sp>
    </p:spTree>
    <p:extLst>
      <p:ext uri="{BB962C8B-B14F-4D97-AF65-F5344CB8AC3E}">
        <p14:creationId xmlns:p14="http://schemas.microsoft.com/office/powerpoint/2010/main" val="125114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CA" sz="1200" b="1"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La Vallée Bras-du Nord, un développement harmonieux de l’écotourisme + réinsertion sociale (Capitale Nationale): </a:t>
            </a:r>
            <a:r>
              <a:rPr lang="fr-CA" sz="1200" b="0" dirty="0">
                <a:solidFill>
                  <a:srgbClr val="002060"/>
                </a:solidFill>
                <a:effectLst/>
                <a:latin typeface="Arial Narrow" panose="020B0606020202030204" pitchFamily="34" charset="0"/>
                <a:ea typeface="Calibri" panose="020F0502020204030204" pitchFamily="34" charset="0"/>
                <a:cs typeface="Calibri" panose="020F0502020204030204" pitchFamily="34" charset="0"/>
              </a:rPr>
              <a:t>https://www.valleebrasdunord.com/cooperative</a:t>
            </a:r>
          </a:p>
          <a:p>
            <a:pPr algn="just">
              <a:lnSpc>
                <a:spcPct val="107000"/>
              </a:lnSpc>
              <a:spcAft>
                <a:spcPts val="800"/>
              </a:spcAft>
            </a:pPr>
            <a:endParaRPr lang="fr-CA" sz="12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CA" sz="1200" dirty="0">
                <a:effectLst/>
                <a:latin typeface="Arial Narrow" panose="020B0606020202030204" pitchFamily="34" charset="0"/>
                <a:ea typeface="Calibri" panose="020F0502020204030204" pitchFamily="34" charset="0"/>
                <a:cs typeface="Calibri" panose="020F0502020204030204" pitchFamily="34" charset="0"/>
              </a:rPr>
              <a:t>La Vallée Bras-du-Nord est une coopérative de solidarité qui assure un développement récréotouristique durable et harmonieux propice à la mise en valeur de la vallée Bras-du-Nord et de la région de Saint-Raymond. C’est une destination plein air incontournable qui mobilise des amateurs de plein air, des résidents, des agriculteurs, des villégiateurs et des travailleurs forestiers autour d’activités axées sur l’écotourisme (randonnée pédestre, vélo de montagne, canot, hébergement, etc.).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CA" sz="1200" dirty="0">
                <a:effectLst/>
                <a:latin typeface="Arial Narrow" panose="020B0606020202030204" pitchFamily="34" charset="0"/>
                <a:ea typeface="Calibri" panose="020F0502020204030204" pitchFamily="34" charset="0"/>
                <a:cs typeface="Calibri" panose="020F0502020204030204" pitchFamily="34" charset="0"/>
              </a:rPr>
              <a:t>Fruit d’une concertation locale entre les propriétaires riverains, les entreprises offrant des services récréotouristiques, les travailleurs </a:t>
            </a:r>
            <a:r>
              <a:rPr lang="fr-CA" sz="1200" dirty="0" err="1">
                <a:effectLst/>
                <a:latin typeface="Arial Narrow" panose="020B0606020202030204" pitchFamily="34" charset="0"/>
                <a:ea typeface="Calibri" panose="020F0502020204030204" pitchFamily="34" charset="0"/>
                <a:cs typeface="Calibri" panose="020F0502020204030204" pitchFamily="34" charset="0"/>
              </a:rPr>
              <a:t>récréoforestiers</a:t>
            </a:r>
            <a:r>
              <a:rPr lang="fr-CA" sz="1200" dirty="0">
                <a:effectLst/>
                <a:latin typeface="Arial Narrow" panose="020B0606020202030204" pitchFamily="34" charset="0"/>
                <a:ea typeface="Calibri" panose="020F0502020204030204" pitchFamily="34" charset="0"/>
                <a:cs typeface="Calibri" panose="020F0502020204030204" pitchFamily="34" charset="0"/>
              </a:rPr>
              <a:t> et récréotouristiques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CA" sz="1200" dirty="0">
                <a:effectLst/>
                <a:latin typeface="Arial Narrow" panose="020B0606020202030204" pitchFamily="34" charset="0"/>
                <a:ea typeface="Calibri" panose="020F0502020204030204" pitchFamily="34" charset="0"/>
                <a:cs typeface="Calibri" panose="020F0502020204030204" pitchFamily="34" charset="0"/>
              </a:rPr>
              <a:t>Chaque année, la coopérative embauche une dizaine de jeunes de région de Portneuf traversant diverses problématiques de vie (décrochage, toxicomanie, délinquance, etc.), afin de les accompagner dans leurs démarches d’insertion socioprofessionnelle. Les jeunes sont intégrés à même les travaux de développement et d’entretien des sentiers et sont suivis par des divers professionnels.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8D77890B-CFEC-4E43-9DC3-BA5A757D7AFB}" type="slidenum">
              <a:rPr lang="fr-CA" smtClean="0"/>
              <a:t>9</a:t>
            </a:fld>
            <a:endParaRPr lang="fr-CA"/>
          </a:p>
        </p:txBody>
      </p:sp>
    </p:spTree>
    <p:extLst>
      <p:ext uri="{BB962C8B-B14F-4D97-AF65-F5344CB8AC3E}">
        <p14:creationId xmlns:p14="http://schemas.microsoft.com/office/powerpoint/2010/main" val="1318113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0" y="1328840"/>
            <a:ext cx="9144000" cy="1783069"/>
          </a:xfrm>
        </p:spPr>
        <p:txBody>
          <a:bodyPr>
            <a:normAutofit/>
          </a:bodyPr>
          <a:lstStyle>
            <a:lvl1pPr algn="ctr">
              <a:defRPr sz="4800"/>
            </a:lvl1pPr>
          </a:lstStyle>
          <a:p>
            <a:r>
              <a:rPr lang="fr-CA" dirty="0"/>
              <a:t>MODIFIER LE STYLE DU TITRE</a:t>
            </a:r>
          </a:p>
        </p:txBody>
      </p:sp>
      <p:sp>
        <p:nvSpPr>
          <p:cNvPr id="5" name="Sous-titre 2"/>
          <p:cNvSpPr>
            <a:spLocks noGrp="1"/>
          </p:cNvSpPr>
          <p:nvPr>
            <p:ph type="subTitle" idx="1" hasCustomPrompt="1"/>
          </p:nvPr>
        </p:nvSpPr>
        <p:spPr>
          <a:xfrm>
            <a:off x="2050026" y="3244492"/>
            <a:ext cx="5043948" cy="1655762"/>
          </a:xfrm>
        </p:spPr>
        <p:txBody>
          <a:bodyPr>
            <a:normAutofit/>
          </a:bodyPr>
          <a:lstStyle>
            <a:lvl1pPr marL="0" indent="0" algn="ctr">
              <a:buNone/>
              <a:defRPr sz="3200" b="1" baseline="0">
                <a:solidFill>
                  <a:schemeClr val="accent2"/>
                </a:solidFill>
              </a:defRPr>
            </a:lvl1pPr>
          </a:lstStyle>
          <a:p>
            <a:r>
              <a:rPr lang="fr-CA" dirty="0"/>
              <a:t>MODIFIER LE STYLE DES SOUS-TITRES DU MASQUE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976" y="5368325"/>
            <a:ext cx="3938024" cy="1487427"/>
          </a:xfrm>
          <a:prstGeom prst="rect">
            <a:avLst/>
          </a:prstGeom>
        </p:spPr>
      </p:pic>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425" y="5372406"/>
            <a:ext cx="3687679" cy="1484808"/>
          </a:xfrm>
          <a:prstGeom prst="rect">
            <a:avLst/>
          </a:prstGeom>
        </p:spPr>
      </p:pic>
    </p:spTree>
    <p:extLst>
      <p:ext uri="{BB962C8B-B14F-4D97-AF65-F5344CB8AC3E}">
        <p14:creationId xmlns:p14="http://schemas.microsoft.com/office/powerpoint/2010/main" val="78348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04686"/>
            <a:ext cx="7886700" cy="494069"/>
          </a:xfrm>
        </p:spPr>
        <p:txBody>
          <a:bodyPr anchor="b">
            <a:no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p:nvPr>
        </p:nvSpPr>
        <p:spPr>
          <a:xfrm>
            <a:off x="623888" y="1706155"/>
            <a:ext cx="7886700" cy="3123942"/>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239305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328840"/>
            <a:ext cx="9144000" cy="1783069"/>
          </a:xfrm>
        </p:spPr>
        <p:txBody>
          <a:bodyPr anchor="b">
            <a:normAutofit/>
          </a:bodyPr>
          <a:lstStyle>
            <a:lvl1pPr algn="ctr">
              <a:defRPr sz="4800" b="0">
                <a:solidFill>
                  <a:schemeClr val="tx1"/>
                </a:solidFill>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050026" y="3244492"/>
            <a:ext cx="5043948" cy="1655762"/>
          </a:xfrm>
        </p:spPr>
        <p:txBody>
          <a:bodyPr>
            <a:normAutofit/>
          </a:bodyPr>
          <a:lstStyle>
            <a:lvl1pPr marL="0" indent="0" algn="ctr">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53947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187"/>
            <a:ext cx="7886700" cy="435078"/>
          </a:xfrm>
        </p:spPr>
        <p:txBody>
          <a:bodyPr>
            <a:normAutofit/>
          </a:bodyPr>
          <a:lstStyle>
            <a:lvl1pPr>
              <a:defRPr sz="3600" b="1">
                <a:latin typeface="+mn-lt"/>
              </a:defRPr>
            </a:lvl1pPr>
          </a:lstStyle>
          <a:p>
            <a:r>
              <a:rPr lang="fr-FR" dirty="0"/>
              <a:t>MODIFIEZ LE STYLE DU TITRE</a:t>
            </a:r>
            <a:endParaRPr lang="en-US" dirty="0"/>
          </a:p>
        </p:txBody>
      </p:sp>
      <p:sp>
        <p:nvSpPr>
          <p:cNvPr id="3" name="Content Placeholder 2"/>
          <p:cNvSpPr>
            <a:spLocks noGrp="1"/>
          </p:cNvSpPr>
          <p:nvPr>
            <p:ph idx="1"/>
          </p:nvPr>
        </p:nvSpPr>
        <p:spPr>
          <a:xfrm>
            <a:off x="628650" y="1825625"/>
            <a:ext cx="7886700" cy="3609156"/>
          </a:xfrm>
        </p:spPr>
        <p:txBody>
          <a:bodyPr/>
          <a:lstStyle>
            <a:lvl1pPr>
              <a:buClr>
                <a:schemeClr val="accent3">
                  <a:lumMod val="60000"/>
                  <a:lumOff val="40000"/>
                </a:schemeClr>
              </a:buClr>
              <a:defRPr>
                <a:solidFill>
                  <a:schemeClr val="tx1"/>
                </a:solidFill>
              </a:defRPr>
            </a:lvl1pPr>
            <a:lvl2pPr>
              <a:buClr>
                <a:schemeClr val="accent3">
                  <a:lumMod val="60000"/>
                  <a:lumOff val="40000"/>
                </a:schemeClr>
              </a:buClr>
              <a:defRPr>
                <a:solidFill>
                  <a:schemeClr val="tx1"/>
                </a:solidFill>
              </a:defRPr>
            </a:lvl2pPr>
            <a:lvl3pPr>
              <a:buClr>
                <a:schemeClr val="accent3">
                  <a:lumMod val="60000"/>
                  <a:lumOff val="40000"/>
                </a:schemeClr>
              </a:buClr>
              <a:defRPr>
                <a:solidFill>
                  <a:schemeClr val="tx1"/>
                </a:solidFill>
              </a:defRPr>
            </a:lvl3pPr>
            <a:lvl4pPr>
              <a:buClr>
                <a:schemeClr val="accent3">
                  <a:lumMod val="60000"/>
                  <a:lumOff val="40000"/>
                </a:schemeClr>
              </a:buClr>
              <a:defRPr>
                <a:solidFill>
                  <a:schemeClr val="tx1"/>
                </a:solidFill>
              </a:defRPr>
            </a:lvl4pPr>
            <a:lvl5pPr>
              <a:buClr>
                <a:schemeClr val="accent3">
                  <a:lumMod val="60000"/>
                  <a:lumOff val="40000"/>
                </a:schemeClr>
              </a:buClr>
              <a:defRPr>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331098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7309"/>
            <a:ext cx="7886700" cy="412955"/>
          </a:xfrm>
        </p:spPr>
        <p:txBody>
          <a:bodyPr>
            <a:normAutofit/>
          </a:bodyPr>
          <a:lstStyle>
            <a:lvl1pPr>
              <a:defRPr sz="3600">
                <a:latin typeface="+mn-lt"/>
              </a:defRPr>
            </a:lvl1pPr>
          </a:lstStyle>
          <a:p>
            <a:r>
              <a:rPr lang="fr-FR" dirty="0"/>
              <a:t>MODIFIEZ LE STYLE DU TITRE</a:t>
            </a:r>
            <a:endParaRPr lang="en-US" dirty="0"/>
          </a:p>
        </p:txBody>
      </p:sp>
      <p:sp>
        <p:nvSpPr>
          <p:cNvPr id="3" name="Content Placeholder 2"/>
          <p:cNvSpPr>
            <a:spLocks noGrp="1"/>
          </p:cNvSpPr>
          <p:nvPr>
            <p:ph sz="half" idx="1" hasCustomPrompt="1"/>
          </p:nvPr>
        </p:nvSpPr>
        <p:spPr>
          <a:xfrm>
            <a:off x="628650" y="1825625"/>
            <a:ext cx="3886200" cy="3587033"/>
          </a:xfrm>
        </p:spPr>
        <p:txBody>
          <a:bodyPr>
            <a:normAutofit/>
          </a:bodyPr>
          <a:lstStyle>
            <a:lvl1pPr marL="342900" indent="-342900">
              <a:buClr>
                <a:schemeClr val="accent3">
                  <a:lumMod val="40000"/>
                  <a:lumOff val="60000"/>
                </a:schemeClr>
              </a:buClr>
              <a:buFont typeface="Arial" panose="020B0604020202020204" pitchFamily="34" charset="0"/>
              <a:buChar char="•"/>
              <a:defRPr sz="2400"/>
            </a:lvl1pPr>
            <a:lvl2pPr marL="800100" indent="-342900">
              <a:buClr>
                <a:schemeClr val="accent3">
                  <a:lumMod val="40000"/>
                  <a:lumOff val="60000"/>
                </a:schemeClr>
              </a:buClr>
              <a:buFont typeface="Arial" panose="020B0604020202020204" pitchFamily="34" charset="0"/>
              <a:buChar char="•"/>
              <a:defRPr sz="2000"/>
            </a:lvl2pPr>
            <a:lvl3pPr marL="1200150" indent="-285750">
              <a:buClr>
                <a:schemeClr val="accent3">
                  <a:lumMod val="40000"/>
                  <a:lumOff val="60000"/>
                </a:schemeClr>
              </a:buClr>
              <a:buFont typeface="Arial" panose="020B0604020202020204" pitchFamily="34" charset="0"/>
              <a:buChar char="•"/>
              <a:defRPr sz="1800"/>
            </a:lvl3pPr>
            <a:lvl4pPr marL="1657350" indent="-285750">
              <a:buClr>
                <a:schemeClr val="accent3">
                  <a:lumMod val="40000"/>
                  <a:lumOff val="60000"/>
                </a:schemeClr>
              </a:buClr>
              <a:buFont typeface="Arial" panose="020B0604020202020204" pitchFamily="34" charset="0"/>
              <a:buChar char="•"/>
              <a:defRPr sz="1600"/>
            </a:lvl4pPr>
            <a:lvl5pPr marL="2114550" indent="-285750">
              <a:buClr>
                <a:schemeClr val="accent3">
                  <a:lumMod val="40000"/>
                  <a:lumOff val="60000"/>
                </a:schemeClr>
              </a:buClr>
              <a:buFont typeface="Arial" panose="020B0604020202020204" pitchFamily="34" charset="0"/>
              <a:buChar cha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4629150" y="1825625"/>
            <a:ext cx="3886200" cy="3587033"/>
          </a:xfrm>
        </p:spPr>
        <p:txBody>
          <a:bodyPr/>
          <a:lstStyle>
            <a:lvl1pPr>
              <a:buClr>
                <a:schemeClr val="accent3">
                  <a:lumMod val="40000"/>
                  <a:lumOff val="60000"/>
                </a:schemeClr>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55031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02427"/>
            <a:ext cx="78867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629842" y="1364071"/>
            <a:ext cx="3868340"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629842" y="2544095"/>
            <a:ext cx="3868340"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4629150" y="1364071"/>
            <a:ext cx="3887391"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4647010" y="2527041"/>
            <a:ext cx="3868340"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74717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7310"/>
            <a:ext cx="7886700" cy="412955"/>
          </a:xfrm>
        </p:spPr>
        <p:txBody>
          <a:bodyPr>
            <a:noAutofit/>
          </a:bodyPr>
          <a:lstStyle>
            <a:lvl1pPr>
              <a:defRPr sz="3600">
                <a:latin typeface="+mn-lt"/>
              </a:defRPr>
            </a:lvl1pPr>
          </a:lstStyle>
          <a:p>
            <a:r>
              <a:rPr lang="fr-FR" dirty="0"/>
              <a:t>MODIFIEZ LE STYLE DU TITRE</a:t>
            </a:r>
            <a:endParaRPr lang="en-US"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31699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386348"/>
            <a:ext cx="2949178" cy="671051"/>
          </a:xfrm>
        </p:spPr>
        <p:txBody>
          <a:bodyPr anchor="b">
            <a:normAutofit/>
          </a:bodyPr>
          <a:lstStyle>
            <a:lvl1pPr>
              <a:defRPr sz="2800" b="1">
                <a:solidFill>
                  <a:schemeClr val="accent2"/>
                </a:solidFill>
                <a:latin typeface="+mn-lt"/>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3887391" y="1386349"/>
            <a:ext cx="4629150" cy="3790336"/>
          </a:xfrm>
        </p:spPr>
        <p:txBody>
          <a:bodyPr>
            <a:normAutofit/>
          </a:bodyPr>
          <a:lstStyle>
            <a:lvl1pPr marL="342900" indent="-342900">
              <a:buClr>
                <a:schemeClr val="accent4">
                  <a:lumMod val="40000"/>
                  <a:lumOff val="60000"/>
                </a:schemeClr>
              </a:buClr>
              <a:buFont typeface="Arial" panose="020B0604020202020204" pitchFamily="34" charset="0"/>
              <a:buChar char="•"/>
              <a:defRPr sz="2400"/>
            </a:lvl1pPr>
            <a:lvl2pPr marL="800100" indent="-342900">
              <a:buClr>
                <a:schemeClr val="accent4">
                  <a:lumMod val="40000"/>
                  <a:lumOff val="60000"/>
                </a:schemeClr>
              </a:buClr>
              <a:buFont typeface="Arial" panose="020B0604020202020204" pitchFamily="34" charset="0"/>
              <a:buChar char="•"/>
              <a:defRPr sz="2000"/>
            </a:lvl2pPr>
            <a:lvl3pPr marL="1200150" indent="-285750">
              <a:buClr>
                <a:schemeClr val="accent4">
                  <a:lumMod val="40000"/>
                  <a:lumOff val="60000"/>
                </a:schemeClr>
              </a:buClr>
              <a:buFont typeface="Arial" panose="020B0604020202020204" pitchFamily="34" charset="0"/>
              <a:buChar char="•"/>
              <a:defRPr sz="1800"/>
            </a:lvl3pPr>
            <a:lvl4pPr marL="1657350" indent="-285750">
              <a:buClr>
                <a:schemeClr val="accent4">
                  <a:lumMod val="40000"/>
                  <a:lumOff val="60000"/>
                </a:schemeClr>
              </a:buClr>
              <a:buFont typeface="Arial" panose="020B0604020202020204" pitchFamily="34" charset="0"/>
              <a:buChar char="•"/>
              <a:defRPr sz="1600"/>
            </a:lvl4pPr>
            <a:lvl5pPr marL="2114550" indent="-285750">
              <a:buClr>
                <a:schemeClr val="accent4">
                  <a:lumMod val="40000"/>
                  <a:lumOff val="60000"/>
                </a:schemeClr>
              </a:buClr>
              <a:buFont typeface="Arial" panose="020B0604020202020204" pitchFamily="34" charset="0"/>
              <a:buChar char="•"/>
              <a:defRPr sz="16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629841" y="2344994"/>
            <a:ext cx="2949178" cy="283169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246351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046922"/>
            <a:ext cx="2949178" cy="1010478"/>
          </a:xfrm>
        </p:spPr>
        <p:txBody>
          <a:bodyPr anchor="b">
            <a:normAutofit/>
          </a:bodyPr>
          <a:lstStyle>
            <a:lvl1pPr>
              <a:defRPr sz="2800" b="1">
                <a:solidFill>
                  <a:schemeClr val="accent2"/>
                </a:solidFill>
                <a:latin typeface="+mn-lt"/>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3887391" y="1600200"/>
            <a:ext cx="3988248" cy="3760839"/>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hasCustomPrompt="1"/>
          </p:nvPr>
        </p:nvSpPr>
        <p:spPr>
          <a:xfrm>
            <a:off x="629841" y="2332383"/>
            <a:ext cx="2949178" cy="302865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8164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04685"/>
            <a:ext cx="7886700" cy="398206"/>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06476409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342900" indent="-3429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helene.harvey@tourisme.gouv.qc.ca"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tourisme.gouv.qc.ca/publications/etudes/eco.html" TargetMode="External"/><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1804323"/>
            <a:ext cx="9144000" cy="1783069"/>
          </a:xfrm>
        </p:spPr>
        <p:txBody>
          <a:bodyPr>
            <a:noAutofit/>
          </a:bodyPr>
          <a:lstStyle/>
          <a:p>
            <a:br>
              <a:rPr lang="fr-CA" sz="2400" dirty="0">
                <a:latin typeface="Arial Black" panose="020B0A04020102020204" pitchFamily="34" charset="0"/>
              </a:rPr>
            </a:br>
            <a:r>
              <a:rPr lang="fr-CA" sz="2800" dirty="0">
                <a:latin typeface="Arial Black" panose="020B0A04020102020204" pitchFamily="34" charset="0"/>
              </a:rPr>
              <a:t>Plan d’action pour un tourisme </a:t>
            </a:r>
            <a:br>
              <a:rPr lang="fr-CA" sz="2800" dirty="0">
                <a:latin typeface="Arial Black" panose="020B0A04020102020204" pitchFamily="34" charset="0"/>
              </a:rPr>
            </a:br>
            <a:r>
              <a:rPr lang="fr-CA" sz="2800" dirty="0">
                <a:latin typeface="Arial Black" panose="020B0A04020102020204" pitchFamily="34" charset="0"/>
              </a:rPr>
              <a:t>responsable et durable </a:t>
            </a:r>
            <a:br>
              <a:rPr lang="fr-CA" sz="2800" dirty="0">
                <a:latin typeface="Arial Black" panose="020B0A04020102020204" pitchFamily="34" charset="0"/>
              </a:rPr>
            </a:br>
            <a:r>
              <a:rPr lang="fr-CA" sz="2800" dirty="0">
                <a:latin typeface="Arial Black" panose="020B0A04020102020204" pitchFamily="34" charset="0"/>
              </a:rPr>
              <a:t>2020-2025</a:t>
            </a:r>
            <a:endParaRPr lang="fr-CA" sz="2400" dirty="0">
              <a:latin typeface="Arial Black" panose="020B0A04020102020204" pitchFamily="34" charset="0"/>
            </a:endParaRPr>
          </a:p>
        </p:txBody>
      </p:sp>
      <p:sp>
        <p:nvSpPr>
          <p:cNvPr id="3" name="Sous-titre 2"/>
          <p:cNvSpPr>
            <a:spLocks noGrp="1"/>
          </p:cNvSpPr>
          <p:nvPr>
            <p:ph type="subTitle" idx="1"/>
          </p:nvPr>
        </p:nvSpPr>
        <p:spPr>
          <a:xfrm>
            <a:off x="2050026" y="4006492"/>
            <a:ext cx="5043948" cy="1655762"/>
          </a:xfrm>
        </p:spPr>
        <p:txBody>
          <a:bodyPr>
            <a:normAutofit/>
          </a:bodyPr>
          <a:lstStyle/>
          <a:p>
            <a:pPr>
              <a:lnSpc>
                <a:spcPct val="100000"/>
              </a:lnSpc>
              <a:spcBef>
                <a:spcPts val="0"/>
              </a:spcBef>
            </a:pPr>
            <a:r>
              <a:rPr lang="fr-CA" sz="2000" dirty="0"/>
              <a:t>Journée de réflexion sur le tourisme </a:t>
            </a:r>
          </a:p>
          <a:p>
            <a:pPr>
              <a:lnSpc>
                <a:spcPct val="100000"/>
              </a:lnSpc>
              <a:spcBef>
                <a:spcPts val="0"/>
              </a:spcBef>
            </a:pPr>
            <a:r>
              <a:rPr lang="fr-CA" sz="2000" dirty="0"/>
              <a:t>du Vieux-Québec</a:t>
            </a:r>
          </a:p>
        </p:txBody>
      </p:sp>
    </p:spTree>
    <p:extLst>
      <p:ext uri="{BB962C8B-B14F-4D97-AF65-F5344CB8AC3E}">
        <p14:creationId xmlns:p14="http://schemas.microsoft.com/office/powerpoint/2010/main" val="171808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5</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28650" y="1108469"/>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Accompagner les entreprises dans l’adaptation et l’innovation à l’égard des CC</a:t>
            </a:r>
          </a:p>
        </p:txBody>
      </p:sp>
      <p:pic>
        <p:nvPicPr>
          <p:cNvPr id="5" name="Espace réservé du contenu 3">
            <a:extLst>
              <a:ext uri="{FF2B5EF4-FFF2-40B4-BE49-F238E27FC236}">
                <a16:creationId xmlns:a16="http://schemas.microsoft.com/office/drawing/2014/main" id="{F00C854B-E93B-47BE-8BFF-11AB254C891E}"/>
              </a:ext>
            </a:extLst>
          </p:cNvPr>
          <p:cNvPicPr>
            <a:picLocks noChangeAspect="1"/>
          </p:cNvPicPr>
          <p:nvPr/>
        </p:nvPicPr>
        <p:blipFill>
          <a:blip r:embed="rId2"/>
          <a:stretch>
            <a:fillRect/>
          </a:stretch>
        </p:blipFill>
        <p:spPr>
          <a:xfrm>
            <a:off x="628650" y="1760969"/>
            <a:ext cx="7156028" cy="2964915"/>
          </a:xfrm>
          <a:prstGeom prst="rect">
            <a:avLst/>
          </a:prstGeom>
        </p:spPr>
      </p:pic>
    </p:spTree>
    <p:extLst>
      <p:ext uri="{BB962C8B-B14F-4D97-AF65-F5344CB8AC3E}">
        <p14:creationId xmlns:p14="http://schemas.microsoft.com/office/powerpoint/2010/main" val="387799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8A1BFE3-B99E-4C56-88C6-D0EB4444C08C}"/>
              </a:ext>
            </a:extLst>
          </p:cNvPr>
          <p:cNvSpPr txBox="1"/>
          <p:nvPr/>
        </p:nvSpPr>
        <p:spPr>
          <a:xfrm>
            <a:off x="1509311" y="1948102"/>
            <a:ext cx="6125378"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6600" b="1" i="0" u="none" strike="noStrike" kern="1200" cap="none" spc="0" normalizeH="0" baseline="0" noProof="0" dirty="0">
                <a:ln>
                  <a:noFill/>
                </a:ln>
                <a:solidFill>
                  <a:srgbClr val="2D2E83"/>
                </a:solidFill>
                <a:effectLst/>
                <a:uLnTx/>
                <a:uFillTx/>
                <a:latin typeface="Calibri"/>
                <a:ea typeface="+mn-ea"/>
                <a:cs typeface="+mn-cs"/>
              </a:rPr>
              <a:t>MERCI</a:t>
            </a:r>
            <a:r>
              <a:rPr kumimoji="0" lang="fr-CA" sz="1800" b="1" i="0" u="none" strike="noStrike" kern="1200" cap="none" spc="0" normalizeH="0" baseline="0" noProof="0" dirty="0">
                <a:ln>
                  <a:noFill/>
                </a:ln>
                <a:solidFill>
                  <a:srgbClr val="2D2E83"/>
                </a:solidFill>
                <a:effectLst/>
                <a:uLnTx/>
                <a:uFillTx/>
                <a:latin typeface="Calibri"/>
                <a:ea typeface="+mn-ea"/>
                <a:cs typeface="+mn-cs"/>
              </a:rPr>
              <a:t> </a:t>
            </a:r>
            <a:r>
              <a:rPr kumimoji="0" lang="fr-CA" sz="6600" b="1" i="0" u="none" strike="noStrike" kern="1200" cap="none" spc="0" normalizeH="0" baseline="0" noProof="0" dirty="0">
                <a:ln>
                  <a:noFill/>
                </a:ln>
                <a:solidFill>
                  <a:srgbClr val="2D2E83"/>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6600" b="1" i="0" u="none" strike="noStrike" kern="1200" cap="none" spc="0" normalizeH="0" baseline="0" noProof="0" dirty="0">
              <a:ln>
                <a:noFill/>
              </a:ln>
              <a:solidFill>
                <a:srgbClr val="2D2E83"/>
              </a:solidFill>
              <a:effectLst/>
              <a:uLnTx/>
              <a:uFillTx/>
              <a:latin typeface="Calibri"/>
              <a:ea typeface="+mn-ea"/>
              <a:cs typeface="+mn-cs"/>
            </a:endParaRPr>
          </a:p>
          <a:p>
            <a:pPr lvl="0">
              <a:defRPr/>
            </a:pPr>
            <a:r>
              <a:rPr lang="fr-CA" sz="2000" b="1" dirty="0">
                <a:solidFill>
                  <a:srgbClr val="2D2E83"/>
                </a:solidFill>
              </a:rPr>
              <a:t>Hélène Harvey</a:t>
            </a:r>
          </a:p>
          <a:p>
            <a:pPr lvl="0">
              <a:defRPr/>
            </a:pPr>
            <a:r>
              <a:rPr lang="fr-CA" sz="2000" dirty="0">
                <a:solidFill>
                  <a:srgbClr val="2D2E83"/>
                </a:solidFill>
              </a:rPr>
              <a:t>Coordonnatrice</a:t>
            </a:r>
          </a:p>
          <a:p>
            <a:pPr lvl="0">
              <a:defRPr/>
            </a:pPr>
            <a:r>
              <a:rPr lang="fr-CA" sz="2000" dirty="0">
                <a:solidFill>
                  <a:srgbClr val="2D2E83"/>
                </a:solidFill>
              </a:rPr>
              <a:t>Bureau de projet en tourisme responsable et durable</a:t>
            </a:r>
          </a:p>
          <a:p>
            <a:pPr lvl="0">
              <a:defRPr/>
            </a:pPr>
            <a:r>
              <a:rPr lang="fr-CA" sz="2000" dirty="0">
                <a:solidFill>
                  <a:srgbClr val="2D2E83"/>
                </a:solidFill>
                <a:hlinkClick r:id="rId2"/>
              </a:rPr>
              <a:t>helene.harvey@tourisme.gouv.qc.ca</a:t>
            </a:r>
            <a:r>
              <a:rPr lang="fr-CA" sz="2000" dirty="0">
                <a:solidFill>
                  <a:srgbClr val="2D2E83"/>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000" b="1" i="0" u="none" strike="noStrike" kern="1200" cap="none" spc="0" normalizeH="0" baseline="0" noProof="0" dirty="0">
              <a:ln>
                <a:noFill/>
              </a:ln>
              <a:solidFill>
                <a:srgbClr val="2D2E83"/>
              </a:solidFill>
              <a:effectLst/>
              <a:uLnTx/>
              <a:uFillTx/>
              <a:latin typeface="Calibri"/>
              <a:ea typeface="+mn-ea"/>
              <a:cs typeface="+mn-cs"/>
            </a:endParaRPr>
          </a:p>
        </p:txBody>
      </p:sp>
    </p:spTree>
    <p:extLst>
      <p:ext uri="{BB962C8B-B14F-4D97-AF65-F5344CB8AC3E}">
        <p14:creationId xmlns:p14="http://schemas.microsoft.com/office/powerpoint/2010/main" val="176123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33412" y="1506130"/>
            <a:ext cx="7886700" cy="4465012"/>
          </a:xfrm>
        </p:spPr>
        <p:txBody>
          <a:bodyPr>
            <a:noAutofit/>
          </a:bodyPr>
          <a:lstStyle/>
          <a:p>
            <a:pPr marL="342900" indent="-342900">
              <a:buFont typeface="Arial" panose="020B0604020202020204" pitchFamily="34" charset="0"/>
              <a:buChar char="•"/>
            </a:pPr>
            <a:r>
              <a:rPr lang="fr-CA" sz="2000" dirty="0"/>
              <a:t>Lancé en </a:t>
            </a:r>
            <a:r>
              <a:rPr lang="fr-CA" sz="2000" b="1" dirty="0"/>
              <a:t>février 2021</a:t>
            </a:r>
          </a:p>
          <a:p>
            <a:endParaRPr lang="fr-CA" sz="2000" b="1" dirty="0"/>
          </a:p>
          <a:p>
            <a:pPr marL="342900" indent="-342900">
              <a:buFont typeface="Arial" panose="020B0604020202020204" pitchFamily="34" charset="0"/>
              <a:buChar char="•"/>
            </a:pPr>
            <a:r>
              <a:rPr lang="fr-CA" sz="2000" dirty="0"/>
              <a:t>Objectif: « Stimuler et soutenir l’</a:t>
            </a:r>
            <a:r>
              <a:rPr lang="fr-CA" sz="2000" b="1" dirty="0"/>
              <a:t>adoption de pratiques novatrices et durables </a:t>
            </a:r>
            <a:r>
              <a:rPr lang="fr-CA" sz="2000" dirty="0"/>
              <a:t>par les entreprises et les autres intervenants clés du secteur touristique, de façon à </a:t>
            </a:r>
            <a:r>
              <a:rPr lang="fr-CA" sz="2000" b="1" dirty="0"/>
              <a:t>accélérer la transition vers un tourisme responsable et durable</a:t>
            </a:r>
            <a:r>
              <a:rPr lang="fr-CA" sz="2000" dirty="0"/>
              <a:t> » </a:t>
            </a:r>
          </a:p>
          <a:p>
            <a:endParaRPr lang="fr-CA" sz="2000" dirty="0"/>
          </a:p>
          <a:p>
            <a:pPr marL="342900" indent="-342900">
              <a:buFont typeface="Arial" panose="020B0604020202020204" pitchFamily="34" charset="0"/>
              <a:buChar char="•"/>
            </a:pPr>
            <a:r>
              <a:rPr lang="fr-CA" sz="2000" dirty="0"/>
              <a:t>Cinq axes d’intervention</a:t>
            </a:r>
          </a:p>
          <a:p>
            <a:endParaRPr lang="fr-CA" sz="2000" dirty="0"/>
          </a:p>
          <a:p>
            <a:pPr marL="342900" indent="-342900">
              <a:buFont typeface="Arial" panose="020B0604020202020204" pitchFamily="34" charset="0"/>
              <a:buChar char="•"/>
            </a:pPr>
            <a:r>
              <a:rPr lang="fr-CA" sz="2000" dirty="0"/>
              <a:t>Mise sur des mesures structurantes qui favorisent la </a:t>
            </a:r>
            <a:r>
              <a:rPr lang="fr-CA" sz="2000" b="1" dirty="0"/>
              <a:t>mobilisation et la collaboration des différents intervenants</a:t>
            </a:r>
            <a:r>
              <a:rPr lang="fr-CA" sz="2000" dirty="0"/>
              <a:t> du secteur touristique. </a:t>
            </a:r>
            <a:endParaRPr lang="fr-CA" sz="2000" b="1" dirty="0"/>
          </a:p>
        </p:txBody>
      </p:sp>
      <p:sp>
        <p:nvSpPr>
          <p:cNvPr id="4" name="Titre 1"/>
          <p:cNvSpPr>
            <a:spLocks noGrp="1"/>
          </p:cNvSpPr>
          <p:nvPr>
            <p:ph type="title"/>
          </p:nvPr>
        </p:nvSpPr>
        <p:spPr>
          <a:xfrm>
            <a:off x="628650" y="575187"/>
            <a:ext cx="7886700" cy="435078"/>
          </a:xfrm>
        </p:spPr>
        <p:txBody>
          <a:bodyPr>
            <a:noAutofit/>
          </a:bodyPr>
          <a:lstStyle/>
          <a:p>
            <a:r>
              <a:rPr lang="fr-CA" sz="2800" dirty="0"/>
              <a:t>LE PLAN D’ACTION</a:t>
            </a:r>
          </a:p>
        </p:txBody>
      </p:sp>
    </p:spTree>
    <p:extLst>
      <p:ext uri="{BB962C8B-B14F-4D97-AF65-F5344CB8AC3E}">
        <p14:creationId xmlns:p14="http://schemas.microsoft.com/office/powerpoint/2010/main" val="123878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1</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28650" y="1010265"/>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Soutenir la transition vers une économie circulaire</a:t>
            </a:r>
          </a:p>
        </p:txBody>
      </p:sp>
      <p:pic>
        <p:nvPicPr>
          <p:cNvPr id="6" name="Espace réservé du contenu 4">
            <a:extLst>
              <a:ext uri="{FF2B5EF4-FFF2-40B4-BE49-F238E27FC236}">
                <a16:creationId xmlns:a16="http://schemas.microsoft.com/office/drawing/2014/main" id="{42E145A7-F889-489E-9A57-60B57C63A531}"/>
              </a:ext>
            </a:extLst>
          </p:cNvPr>
          <p:cNvPicPr>
            <a:picLocks noChangeAspect="1"/>
          </p:cNvPicPr>
          <p:nvPr/>
        </p:nvPicPr>
        <p:blipFill>
          <a:blip r:embed="rId2"/>
          <a:stretch>
            <a:fillRect/>
          </a:stretch>
        </p:blipFill>
        <p:spPr>
          <a:xfrm>
            <a:off x="628646" y="1566364"/>
            <a:ext cx="6892976" cy="4458614"/>
          </a:xfrm>
          <a:prstGeom prst="rect">
            <a:avLst/>
          </a:prstGeom>
        </p:spPr>
      </p:pic>
    </p:spTree>
    <p:extLst>
      <p:ext uri="{BB962C8B-B14F-4D97-AF65-F5344CB8AC3E}">
        <p14:creationId xmlns:p14="http://schemas.microsoft.com/office/powerpoint/2010/main" val="322628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1 </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28650" y="1010265"/>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Soutenir la transition vers une économie circulaire</a:t>
            </a:r>
          </a:p>
        </p:txBody>
      </p:sp>
      <p:pic>
        <p:nvPicPr>
          <p:cNvPr id="7" name="Image 6" descr="Une image contenant personne, intérieur, travaillant, table&#10;&#10;Description générée automatiquement">
            <a:extLst>
              <a:ext uri="{FF2B5EF4-FFF2-40B4-BE49-F238E27FC236}">
                <a16:creationId xmlns:a16="http://schemas.microsoft.com/office/drawing/2014/main" id="{65509B6E-10DA-41D2-905C-26D13B14B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834" y="3803800"/>
            <a:ext cx="2784165" cy="1566887"/>
          </a:xfrm>
          <a:prstGeom prst="rect">
            <a:avLst/>
          </a:prstGeom>
        </p:spPr>
      </p:pic>
      <p:pic>
        <p:nvPicPr>
          <p:cNvPr id="8" name="Image 7" descr="Une image contenant texte, signe&#10;&#10;Description générée automatiquement">
            <a:extLst>
              <a:ext uri="{FF2B5EF4-FFF2-40B4-BE49-F238E27FC236}">
                <a16:creationId xmlns:a16="http://schemas.microsoft.com/office/drawing/2014/main" id="{67D00765-B173-41C0-A396-DA5813B9E844}"/>
              </a:ext>
            </a:extLst>
          </p:cNvPr>
          <p:cNvPicPr>
            <a:picLocks noChangeAspect="1"/>
          </p:cNvPicPr>
          <p:nvPr/>
        </p:nvPicPr>
        <p:blipFill rotWithShape="1">
          <a:blip r:embed="rId4">
            <a:extLst>
              <a:ext uri="{28A0092B-C50C-407E-A947-70E740481C1C}">
                <a14:useLocalDpi xmlns:a14="http://schemas.microsoft.com/office/drawing/2010/main" val="0"/>
              </a:ext>
            </a:extLst>
          </a:blip>
          <a:srcRect l="545" t="1287" r="770" b="1133"/>
          <a:stretch/>
        </p:blipFill>
        <p:spPr>
          <a:xfrm>
            <a:off x="1801393" y="2087412"/>
            <a:ext cx="2770607" cy="1546178"/>
          </a:xfrm>
          <a:prstGeom prst="rect">
            <a:avLst/>
          </a:prstGeom>
        </p:spPr>
      </p:pic>
      <p:sp>
        <p:nvSpPr>
          <p:cNvPr id="9" name="ZoneTexte 8">
            <a:extLst>
              <a:ext uri="{FF2B5EF4-FFF2-40B4-BE49-F238E27FC236}">
                <a16:creationId xmlns:a16="http://schemas.microsoft.com/office/drawing/2014/main" id="{C258DFD9-8547-4B72-8502-4BBAAAD52178}"/>
              </a:ext>
            </a:extLst>
          </p:cNvPr>
          <p:cNvSpPr txBox="1"/>
          <p:nvPr/>
        </p:nvSpPr>
        <p:spPr>
          <a:xfrm>
            <a:off x="2262541" y="5547620"/>
            <a:ext cx="5005183" cy="531750"/>
          </a:xfrm>
          <a:prstGeom prst="rect">
            <a:avLst/>
          </a:prstGeom>
        </p:spPr>
        <p:txBody>
          <a:bodyPr vert="horz" wrap="square" lIns="91440" tIns="45720" rIns="91440" bIns="45720" rtlCol="0" anchor="ctr">
            <a:noAutofit/>
          </a:bodyPr>
          <a:lstStyle/>
          <a:p>
            <a:pPr algn="ctr"/>
            <a:r>
              <a:rPr lang="fr-CA" sz="1600" b="1" dirty="0">
                <a:solidFill>
                  <a:srgbClr val="2D2E83"/>
                </a:solidFill>
              </a:rPr>
              <a:t>« Ça nous a pris six mois, après l’ouverture, pour sortir notre première poubelle. » </a:t>
            </a:r>
          </a:p>
          <a:p>
            <a:pPr algn="ctr"/>
            <a:r>
              <a:rPr lang="fr-CA" sz="1200" dirty="0">
                <a:solidFill>
                  <a:srgbClr val="2D2E83"/>
                </a:solidFill>
              </a:rPr>
              <a:t>- Gabriel </a:t>
            </a:r>
            <a:r>
              <a:rPr lang="fr-CA" sz="1200" dirty="0" err="1">
                <a:solidFill>
                  <a:srgbClr val="2D2E83"/>
                </a:solidFill>
              </a:rPr>
              <a:t>Monzerol</a:t>
            </a:r>
            <a:r>
              <a:rPr lang="fr-CA" sz="1200" dirty="0">
                <a:solidFill>
                  <a:srgbClr val="2D2E83"/>
                </a:solidFill>
              </a:rPr>
              <a:t>, copropriétaire de La Cale</a:t>
            </a:r>
          </a:p>
        </p:txBody>
      </p:sp>
      <p:sp>
        <p:nvSpPr>
          <p:cNvPr id="11" name="Titre 1">
            <a:extLst>
              <a:ext uri="{FF2B5EF4-FFF2-40B4-BE49-F238E27FC236}">
                <a16:creationId xmlns:a16="http://schemas.microsoft.com/office/drawing/2014/main" id="{C22EEAF8-28CC-4B63-A6A0-897C83EEE8AB}"/>
              </a:ext>
            </a:extLst>
          </p:cNvPr>
          <p:cNvSpPr txBox="1">
            <a:spLocks/>
          </p:cNvSpPr>
          <p:nvPr/>
        </p:nvSpPr>
        <p:spPr>
          <a:xfrm>
            <a:off x="2988227" y="1665925"/>
            <a:ext cx="3350049" cy="2837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algn="ctr"/>
            <a:r>
              <a:rPr lang="fr-CA" sz="1400" dirty="0"/>
              <a:t>La Cale, un resto-pub zéro déchet</a:t>
            </a:r>
          </a:p>
        </p:txBody>
      </p:sp>
      <p:sp>
        <p:nvSpPr>
          <p:cNvPr id="12" name="ZoneTexte 11">
            <a:extLst>
              <a:ext uri="{FF2B5EF4-FFF2-40B4-BE49-F238E27FC236}">
                <a16:creationId xmlns:a16="http://schemas.microsoft.com/office/drawing/2014/main" id="{9001D90A-D730-4E7A-B7B5-27620A2570E7}"/>
              </a:ext>
            </a:extLst>
          </p:cNvPr>
          <p:cNvSpPr txBox="1"/>
          <p:nvPr/>
        </p:nvSpPr>
        <p:spPr>
          <a:xfrm>
            <a:off x="3196206" y="3442182"/>
            <a:ext cx="1467046" cy="213718"/>
          </a:xfrm>
          <a:prstGeom prst="rect">
            <a:avLst/>
          </a:prstGeom>
        </p:spPr>
        <p:txBody>
          <a:bodyPr vert="horz" wrap="square" lIns="91440" tIns="45720" rIns="91440" bIns="45720" rtlCol="0" anchor="ctr">
            <a:noAutofit/>
          </a:bodyPr>
          <a:lstStyle/>
          <a:p>
            <a:pPr algn="l"/>
            <a:r>
              <a:rPr lang="fr-CA" sz="700" dirty="0">
                <a:solidFill>
                  <a:schemeClr val="bg1"/>
                </a:solidFill>
              </a:rPr>
              <a:t>(Photo: Radio-Canada, L’épicerie)</a:t>
            </a:r>
          </a:p>
        </p:txBody>
      </p:sp>
      <p:pic>
        <p:nvPicPr>
          <p:cNvPr id="13" name="Image 12" descr="Une image contenant personne, intérieur&#10;&#10;Description générée automatiquement">
            <a:extLst>
              <a:ext uri="{FF2B5EF4-FFF2-40B4-BE49-F238E27FC236}">
                <a16:creationId xmlns:a16="http://schemas.microsoft.com/office/drawing/2014/main" id="{BB1E9DF3-9F2B-4708-92FB-B6CC65AF89CB}"/>
              </a:ext>
            </a:extLst>
          </p:cNvPr>
          <p:cNvPicPr>
            <a:picLocks noChangeAspect="1"/>
          </p:cNvPicPr>
          <p:nvPr/>
        </p:nvPicPr>
        <p:blipFill rotWithShape="1">
          <a:blip r:embed="rId5">
            <a:extLst>
              <a:ext uri="{28A0092B-C50C-407E-A947-70E740481C1C}">
                <a14:useLocalDpi xmlns:a14="http://schemas.microsoft.com/office/drawing/2010/main" val="0"/>
              </a:ext>
            </a:extLst>
          </a:blip>
          <a:srcRect l="1" r="593" b="1751"/>
          <a:stretch/>
        </p:blipFill>
        <p:spPr>
          <a:xfrm>
            <a:off x="4765133" y="2097604"/>
            <a:ext cx="2770607" cy="1546178"/>
          </a:xfrm>
          <a:prstGeom prst="rect">
            <a:avLst/>
          </a:prstGeom>
        </p:spPr>
      </p:pic>
      <p:pic>
        <p:nvPicPr>
          <p:cNvPr id="15" name="Image 14" descr="Une image contenant intérieur, personne, homme, cuisine&#10;&#10;Description générée automatiquement">
            <a:extLst>
              <a:ext uri="{FF2B5EF4-FFF2-40B4-BE49-F238E27FC236}">
                <a16:creationId xmlns:a16="http://schemas.microsoft.com/office/drawing/2014/main" id="{97CC39FA-ED6D-4163-A1D4-D87E162F866C}"/>
              </a:ext>
            </a:extLst>
          </p:cNvPr>
          <p:cNvPicPr>
            <a:picLocks noChangeAspect="1"/>
          </p:cNvPicPr>
          <p:nvPr/>
        </p:nvPicPr>
        <p:blipFill rotWithShape="1">
          <a:blip r:embed="rId6">
            <a:extLst>
              <a:ext uri="{28A0092B-C50C-407E-A947-70E740481C1C}">
                <a14:useLocalDpi xmlns:a14="http://schemas.microsoft.com/office/drawing/2010/main" val="0"/>
              </a:ext>
            </a:extLst>
          </a:blip>
          <a:srcRect l="563" b="2124"/>
          <a:stretch/>
        </p:blipFill>
        <p:spPr>
          <a:xfrm>
            <a:off x="4765133" y="3822544"/>
            <a:ext cx="2770607" cy="1559258"/>
          </a:xfrm>
          <a:prstGeom prst="rect">
            <a:avLst/>
          </a:prstGeom>
        </p:spPr>
      </p:pic>
      <p:sp>
        <p:nvSpPr>
          <p:cNvPr id="16" name="ZoneTexte 15">
            <a:extLst>
              <a:ext uri="{FF2B5EF4-FFF2-40B4-BE49-F238E27FC236}">
                <a16:creationId xmlns:a16="http://schemas.microsoft.com/office/drawing/2014/main" id="{9923811B-EDFC-482F-BEF6-662CF7543014}"/>
              </a:ext>
            </a:extLst>
          </p:cNvPr>
          <p:cNvSpPr txBox="1"/>
          <p:nvPr/>
        </p:nvSpPr>
        <p:spPr>
          <a:xfrm>
            <a:off x="6149315" y="3443008"/>
            <a:ext cx="1467046" cy="213718"/>
          </a:xfrm>
          <a:prstGeom prst="rect">
            <a:avLst/>
          </a:prstGeom>
        </p:spPr>
        <p:txBody>
          <a:bodyPr vert="horz" wrap="square" lIns="91440" tIns="45720" rIns="91440" bIns="45720" rtlCol="0" anchor="ctr">
            <a:noAutofit/>
          </a:bodyPr>
          <a:lstStyle/>
          <a:p>
            <a:pPr algn="l"/>
            <a:r>
              <a:rPr lang="fr-CA" sz="700" dirty="0">
                <a:solidFill>
                  <a:schemeClr val="bg1"/>
                </a:solidFill>
              </a:rPr>
              <a:t>(Photo: Radio-Canada, L’épicerie)</a:t>
            </a:r>
          </a:p>
        </p:txBody>
      </p:sp>
      <p:sp>
        <p:nvSpPr>
          <p:cNvPr id="17" name="ZoneTexte 16">
            <a:extLst>
              <a:ext uri="{FF2B5EF4-FFF2-40B4-BE49-F238E27FC236}">
                <a16:creationId xmlns:a16="http://schemas.microsoft.com/office/drawing/2014/main" id="{405670D5-E51A-465D-BF10-EAA96D5895B5}"/>
              </a:ext>
            </a:extLst>
          </p:cNvPr>
          <p:cNvSpPr txBox="1"/>
          <p:nvPr/>
        </p:nvSpPr>
        <p:spPr>
          <a:xfrm>
            <a:off x="6149313" y="5156969"/>
            <a:ext cx="1467047" cy="213718"/>
          </a:xfrm>
          <a:prstGeom prst="rect">
            <a:avLst/>
          </a:prstGeom>
        </p:spPr>
        <p:txBody>
          <a:bodyPr vert="horz" wrap="square" lIns="91440" tIns="45720" rIns="91440" bIns="45720" rtlCol="0" anchor="ctr">
            <a:noAutofit/>
          </a:bodyPr>
          <a:lstStyle/>
          <a:p>
            <a:pPr algn="l"/>
            <a:r>
              <a:rPr lang="fr-CA" sz="700" dirty="0">
                <a:solidFill>
                  <a:schemeClr val="bg1"/>
                </a:solidFill>
              </a:rPr>
              <a:t>(Photo: Radio-Canada, L’épicerie)</a:t>
            </a:r>
          </a:p>
        </p:txBody>
      </p:sp>
      <p:sp>
        <p:nvSpPr>
          <p:cNvPr id="18" name="ZoneTexte 17">
            <a:extLst>
              <a:ext uri="{FF2B5EF4-FFF2-40B4-BE49-F238E27FC236}">
                <a16:creationId xmlns:a16="http://schemas.microsoft.com/office/drawing/2014/main" id="{E2F5FF69-76EE-4E71-9AD6-3C08F4F5AF99}"/>
              </a:ext>
            </a:extLst>
          </p:cNvPr>
          <p:cNvSpPr txBox="1"/>
          <p:nvPr/>
        </p:nvSpPr>
        <p:spPr>
          <a:xfrm>
            <a:off x="3196206" y="5166200"/>
            <a:ext cx="1467046" cy="213718"/>
          </a:xfrm>
          <a:prstGeom prst="rect">
            <a:avLst/>
          </a:prstGeom>
        </p:spPr>
        <p:txBody>
          <a:bodyPr vert="horz" wrap="square" lIns="91440" tIns="45720" rIns="91440" bIns="45720" rtlCol="0" anchor="ctr">
            <a:noAutofit/>
          </a:bodyPr>
          <a:lstStyle/>
          <a:p>
            <a:pPr algn="l"/>
            <a:r>
              <a:rPr lang="fr-CA" sz="700" dirty="0">
                <a:solidFill>
                  <a:schemeClr val="bg1"/>
                </a:solidFill>
              </a:rPr>
              <a:t>(Photo: Radio-Canada, L’épicerie)</a:t>
            </a:r>
          </a:p>
        </p:txBody>
      </p:sp>
    </p:spTree>
    <p:extLst>
      <p:ext uri="{BB962C8B-B14F-4D97-AF65-F5344CB8AC3E}">
        <p14:creationId xmlns:p14="http://schemas.microsoft.com/office/powerpoint/2010/main" val="375314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2</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28650" y="1010265"/>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Favoriser les moyens de transport durable</a:t>
            </a:r>
          </a:p>
        </p:txBody>
      </p:sp>
      <p:pic>
        <p:nvPicPr>
          <p:cNvPr id="5" name="Espace réservé du contenu 3">
            <a:extLst>
              <a:ext uri="{FF2B5EF4-FFF2-40B4-BE49-F238E27FC236}">
                <a16:creationId xmlns:a16="http://schemas.microsoft.com/office/drawing/2014/main" id="{29670004-9561-45FF-8427-E621FBD52EDD}"/>
              </a:ext>
            </a:extLst>
          </p:cNvPr>
          <p:cNvPicPr>
            <a:picLocks noChangeAspect="1"/>
          </p:cNvPicPr>
          <p:nvPr/>
        </p:nvPicPr>
        <p:blipFill>
          <a:blip r:embed="rId2"/>
          <a:stretch>
            <a:fillRect/>
          </a:stretch>
        </p:blipFill>
        <p:spPr>
          <a:xfrm>
            <a:off x="628639" y="1690128"/>
            <a:ext cx="8091754" cy="3419399"/>
          </a:xfrm>
          <a:prstGeom prst="rect">
            <a:avLst/>
          </a:prstGeom>
        </p:spPr>
      </p:pic>
    </p:spTree>
    <p:extLst>
      <p:ext uri="{BB962C8B-B14F-4D97-AF65-F5344CB8AC3E}">
        <p14:creationId xmlns:p14="http://schemas.microsoft.com/office/powerpoint/2010/main" val="144290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2 </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06474" y="1895846"/>
            <a:ext cx="3565767"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algn="ctr"/>
            <a:r>
              <a:rPr lang="fr-CA" sz="1400" dirty="0"/>
              <a:t>Mobilité durable et projet de navette électrique à Saint-Sauveur</a:t>
            </a:r>
            <a:endParaRPr lang="fr-CA" sz="1600" dirty="0"/>
          </a:p>
        </p:txBody>
      </p:sp>
      <p:sp>
        <p:nvSpPr>
          <p:cNvPr id="10" name="Titre 1">
            <a:extLst>
              <a:ext uri="{FF2B5EF4-FFF2-40B4-BE49-F238E27FC236}">
                <a16:creationId xmlns:a16="http://schemas.microsoft.com/office/drawing/2014/main" id="{3400BF35-C29E-4E05-BB32-3AF08A2A0A0D}"/>
              </a:ext>
            </a:extLst>
          </p:cNvPr>
          <p:cNvSpPr txBox="1">
            <a:spLocks/>
          </p:cNvSpPr>
          <p:nvPr/>
        </p:nvSpPr>
        <p:spPr>
          <a:xfrm>
            <a:off x="4572000" y="1789704"/>
            <a:ext cx="394335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algn="ctr"/>
            <a:r>
              <a:rPr lang="fr-CA" sz="1400" dirty="0"/>
              <a:t>Circuits touristiques et mobilité active </a:t>
            </a:r>
          </a:p>
          <a:p>
            <a:pPr algn="ctr"/>
            <a:r>
              <a:rPr lang="fr-CA" sz="1400" dirty="0"/>
              <a:t>à Copenhague</a:t>
            </a:r>
          </a:p>
        </p:txBody>
      </p:sp>
      <p:pic>
        <p:nvPicPr>
          <p:cNvPr id="11" name="Image 10">
            <a:extLst>
              <a:ext uri="{FF2B5EF4-FFF2-40B4-BE49-F238E27FC236}">
                <a16:creationId xmlns:a16="http://schemas.microsoft.com/office/drawing/2014/main" id="{D6AAE281-5319-4CE4-89B7-71EB42763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76" y="2391182"/>
            <a:ext cx="3597981" cy="2304071"/>
          </a:xfrm>
          <a:prstGeom prst="rect">
            <a:avLst/>
          </a:prstGeom>
        </p:spPr>
      </p:pic>
      <p:pic>
        <p:nvPicPr>
          <p:cNvPr id="12" name="Image 11" descr="Une image contenant extérieur, personne, transport, vélo&#10;&#10;Description générée automatiquement">
            <a:extLst>
              <a:ext uri="{FF2B5EF4-FFF2-40B4-BE49-F238E27FC236}">
                <a16:creationId xmlns:a16="http://schemas.microsoft.com/office/drawing/2014/main" id="{C2152C5D-0FD3-45F6-95A2-37462D775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389" y="2378305"/>
            <a:ext cx="3851960" cy="2306300"/>
          </a:xfrm>
          <a:prstGeom prst="rect">
            <a:avLst/>
          </a:prstGeom>
        </p:spPr>
      </p:pic>
      <p:sp>
        <p:nvSpPr>
          <p:cNvPr id="15" name="Titre 1">
            <a:extLst>
              <a:ext uri="{FF2B5EF4-FFF2-40B4-BE49-F238E27FC236}">
                <a16:creationId xmlns:a16="http://schemas.microsoft.com/office/drawing/2014/main" id="{5B1BB9E1-0ADD-42BD-B663-75EFEEE00556}"/>
              </a:ext>
            </a:extLst>
          </p:cNvPr>
          <p:cNvSpPr txBox="1">
            <a:spLocks/>
          </p:cNvSpPr>
          <p:nvPr/>
        </p:nvSpPr>
        <p:spPr>
          <a:xfrm>
            <a:off x="628650" y="1010265"/>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Favoriser les moyens de transport durable</a:t>
            </a:r>
          </a:p>
        </p:txBody>
      </p:sp>
      <p:sp>
        <p:nvSpPr>
          <p:cNvPr id="18" name="ZoneTexte 17">
            <a:extLst>
              <a:ext uri="{FF2B5EF4-FFF2-40B4-BE49-F238E27FC236}">
                <a16:creationId xmlns:a16="http://schemas.microsoft.com/office/drawing/2014/main" id="{3410D503-986C-4679-96A9-8E0A7C448832}"/>
              </a:ext>
            </a:extLst>
          </p:cNvPr>
          <p:cNvSpPr txBox="1"/>
          <p:nvPr/>
        </p:nvSpPr>
        <p:spPr>
          <a:xfrm>
            <a:off x="1841293" y="4695253"/>
            <a:ext cx="2407664" cy="142875"/>
          </a:xfrm>
          <a:prstGeom prst="rect">
            <a:avLst/>
          </a:prstGeom>
        </p:spPr>
        <p:txBody>
          <a:bodyPr vert="horz" wrap="square" lIns="91440" tIns="45720" rIns="91440" bIns="45720" rtlCol="0" anchor="ctr">
            <a:noAutofit/>
          </a:bodyPr>
          <a:lstStyle/>
          <a:p>
            <a:pPr algn="r"/>
            <a:r>
              <a:rPr lang="fr-CA" sz="800" b="1" dirty="0">
                <a:solidFill>
                  <a:srgbClr val="4D4D4D"/>
                </a:solidFill>
              </a:rPr>
              <a:t>Photo tirée du site internet: Living </a:t>
            </a:r>
            <a:r>
              <a:rPr lang="fr-CA" sz="800" b="1" dirty="0" err="1">
                <a:solidFill>
                  <a:srgbClr val="4D4D4D"/>
                </a:solidFill>
              </a:rPr>
              <a:t>Lab</a:t>
            </a:r>
            <a:r>
              <a:rPr lang="fr-CA" sz="800" b="1" dirty="0">
                <a:solidFill>
                  <a:srgbClr val="4D4D4D"/>
                </a:solidFill>
              </a:rPr>
              <a:t> Laurentides</a:t>
            </a:r>
          </a:p>
        </p:txBody>
      </p:sp>
      <p:sp>
        <p:nvSpPr>
          <p:cNvPr id="19" name="ZoneTexte 18">
            <a:extLst>
              <a:ext uri="{FF2B5EF4-FFF2-40B4-BE49-F238E27FC236}">
                <a16:creationId xmlns:a16="http://schemas.microsoft.com/office/drawing/2014/main" id="{60572478-5795-446F-8672-81AB991E5AEF}"/>
              </a:ext>
            </a:extLst>
          </p:cNvPr>
          <p:cNvSpPr txBox="1"/>
          <p:nvPr/>
        </p:nvSpPr>
        <p:spPr>
          <a:xfrm>
            <a:off x="6689558" y="4719997"/>
            <a:ext cx="1825791" cy="142875"/>
          </a:xfrm>
          <a:prstGeom prst="rect">
            <a:avLst/>
          </a:prstGeom>
        </p:spPr>
        <p:txBody>
          <a:bodyPr vert="horz" wrap="square" lIns="91440" tIns="45720" rIns="91440" bIns="45720" rtlCol="0" anchor="ctr">
            <a:noAutofit/>
          </a:bodyPr>
          <a:lstStyle/>
          <a:p>
            <a:pPr algn="r"/>
            <a:r>
              <a:rPr lang="fr-CA" sz="800" b="1" dirty="0">
                <a:solidFill>
                  <a:srgbClr val="4D4D4D"/>
                </a:solidFill>
              </a:rPr>
              <a:t>Photo tirée du site internet </a:t>
            </a:r>
            <a:r>
              <a:rPr lang="fr-CA" sz="800" b="1" dirty="0" err="1">
                <a:solidFill>
                  <a:srgbClr val="4D4D4D"/>
                </a:solidFill>
              </a:rPr>
              <a:t>Klook</a:t>
            </a:r>
            <a:endParaRPr lang="fr-CA" sz="800" b="1" dirty="0">
              <a:solidFill>
                <a:srgbClr val="4D4D4D"/>
              </a:solidFill>
            </a:endParaRPr>
          </a:p>
        </p:txBody>
      </p:sp>
    </p:spTree>
    <p:extLst>
      <p:ext uri="{BB962C8B-B14F-4D97-AF65-F5344CB8AC3E}">
        <p14:creationId xmlns:p14="http://schemas.microsoft.com/office/powerpoint/2010/main" val="349433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3</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28650" y="1108469"/>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Développer le tourisme de nature et d’aventure dans une approche d’écotourisme</a:t>
            </a:r>
          </a:p>
        </p:txBody>
      </p:sp>
      <p:pic>
        <p:nvPicPr>
          <p:cNvPr id="7" name="Espace réservé du contenu 3">
            <a:extLst>
              <a:ext uri="{FF2B5EF4-FFF2-40B4-BE49-F238E27FC236}">
                <a16:creationId xmlns:a16="http://schemas.microsoft.com/office/drawing/2014/main" id="{4C88924F-060F-433B-9F30-6339D3CB7BCF}"/>
              </a:ext>
            </a:extLst>
          </p:cNvPr>
          <p:cNvPicPr>
            <a:picLocks noChangeAspect="1"/>
          </p:cNvPicPr>
          <p:nvPr/>
        </p:nvPicPr>
        <p:blipFill>
          <a:blip r:embed="rId2"/>
          <a:stretch>
            <a:fillRect/>
          </a:stretch>
        </p:blipFill>
        <p:spPr>
          <a:xfrm>
            <a:off x="681879" y="1770493"/>
            <a:ext cx="7312548" cy="3523336"/>
          </a:xfrm>
          <a:prstGeom prst="rect">
            <a:avLst/>
          </a:prstGeom>
        </p:spPr>
      </p:pic>
      <p:sp>
        <p:nvSpPr>
          <p:cNvPr id="8" name="ZoneTexte 7">
            <a:extLst>
              <a:ext uri="{FF2B5EF4-FFF2-40B4-BE49-F238E27FC236}">
                <a16:creationId xmlns:a16="http://schemas.microsoft.com/office/drawing/2014/main" id="{AC39F20C-D835-4C52-9035-7CCDA7BF7178}"/>
              </a:ext>
            </a:extLst>
          </p:cNvPr>
          <p:cNvSpPr txBox="1"/>
          <p:nvPr/>
        </p:nvSpPr>
        <p:spPr>
          <a:xfrm>
            <a:off x="681882" y="5041645"/>
            <a:ext cx="7019364"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lt"/>
                <a:cs typeface="Calibri"/>
              </a:rPr>
              <a:t>« L'</a:t>
            </a:r>
            <a:r>
              <a:rPr kumimoji="0" lang="fr-FR" sz="1000" b="0" i="0" u="none" strike="noStrike" kern="1200" cap="none" spc="0" normalizeH="0" baseline="0" noProof="0" dirty="0">
                <a:ln>
                  <a:noFill/>
                </a:ln>
                <a:solidFill>
                  <a:prstClr val="black"/>
                </a:solidFill>
                <a:effectLst/>
                <a:uLnTx/>
                <a:uFillTx/>
                <a:latin typeface="Calibri"/>
                <a:ea typeface="+mn-lt"/>
                <a:cs typeface="Calibri"/>
                <a:hlinkClick r:id="rId3"/>
              </a:rPr>
              <a:t>écotourisme</a:t>
            </a:r>
            <a:r>
              <a:rPr kumimoji="0" lang="fr-FR" sz="1000" b="0" i="0" u="none" strike="noStrike" kern="1200" cap="none" spc="0" normalizeH="0" baseline="0" noProof="0" dirty="0">
                <a:ln>
                  <a:noFill/>
                </a:ln>
                <a:solidFill>
                  <a:prstClr val="black"/>
                </a:solidFill>
                <a:effectLst/>
                <a:uLnTx/>
                <a:uFillTx/>
                <a:latin typeface="Calibri"/>
                <a:ea typeface="+mn-lt"/>
                <a:cs typeface="Calibri"/>
              </a:rPr>
              <a:t> est une forme de tourisme qui vise à vous faire découvrir un milieu naturel tout en préservant son intégrité. Il comprend une activité d'interprétation des composantes naturelles ou culturelles du milieu tout en favorisant une attitude de respect envers l'environnement. De plus, il fait appel à des notions de développement durable et entraîne des bénéfices socioéconomiques pour les communautés locales et régionales. » (</a:t>
            </a:r>
            <a:r>
              <a:rPr kumimoji="0" lang="fr-FR" sz="1000" b="0" i="1" u="none" strike="noStrike" kern="1200" cap="none" spc="0" normalizeH="0" baseline="0" noProof="0" dirty="0">
                <a:ln>
                  <a:noFill/>
                </a:ln>
                <a:solidFill>
                  <a:prstClr val="black"/>
                </a:solidFill>
                <a:effectLst/>
                <a:uLnTx/>
                <a:uFillTx/>
                <a:latin typeface="Calibri"/>
                <a:ea typeface="+mn-lt"/>
                <a:cs typeface="Calibri"/>
              </a:rPr>
              <a:t>Définition tirée du site Web d'Aventure Écotourisme Québec</a:t>
            </a:r>
            <a:r>
              <a:rPr kumimoji="0" lang="fr-FR" sz="1000" b="0" i="0" u="none" strike="noStrike" kern="1200" cap="none" spc="0" normalizeH="0" baseline="0" noProof="0" dirty="0">
                <a:ln>
                  <a:noFill/>
                </a:ln>
                <a:solidFill>
                  <a:prstClr val="black"/>
                </a:solidFill>
                <a:effectLst/>
                <a:uLnTx/>
                <a:uFillTx/>
                <a:latin typeface="Calibri"/>
                <a:ea typeface="+mn-lt"/>
                <a:cs typeface="Calibri"/>
              </a:rPr>
              <a:t>)</a:t>
            </a:r>
            <a:endParaRPr kumimoji="0" lang="fr-FR" sz="10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71191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4</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28650" y="1108469"/>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Promouvoir un tourisme bénéfique pour les individus et respectueux des collectivités</a:t>
            </a:r>
          </a:p>
        </p:txBody>
      </p:sp>
      <p:pic>
        <p:nvPicPr>
          <p:cNvPr id="6" name="Espace réservé du contenu 9">
            <a:extLst>
              <a:ext uri="{FF2B5EF4-FFF2-40B4-BE49-F238E27FC236}">
                <a16:creationId xmlns:a16="http://schemas.microsoft.com/office/drawing/2014/main" id="{9CB02566-0F21-4815-8F2C-DD143B12F355}"/>
              </a:ext>
            </a:extLst>
          </p:cNvPr>
          <p:cNvPicPr>
            <a:picLocks noChangeAspect="1"/>
          </p:cNvPicPr>
          <p:nvPr/>
        </p:nvPicPr>
        <p:blipFill>
          <a:blip r:embed="rId2"/>
          <a:stretch>
            <a:fillRect/>
          </a:stretch>
        </p:blipFill>
        <p:spPr>
          <a:xfrm>
            <a:off x="628645" y="1741916"/>
            <a:ext cx="7192670" cy="3906317"/>
          </a:xfrm>
          <a:prstGeom prst="rect">
            <a:avLst/>
          </a:prstGeom>
        </p:spPr>
      </p:pic>
    </p:spTree>
    <p:extLst>
      <p:ext uri="{BB962C8B-B14F-4D97-AF65-F5344CB8AC3E}">
        <p14:creationId xmlns:p14="http://schemas.microsoft.com/office/powerpoint/2010/main" val="182491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AXE 4 </a:t>
            </a:r>
          </a:p>
        </p:txBody>
      </p:sp>
      <p:sp>
        <p:nvSpPr>
          <p:cNvPr id="4" name="Titre 1">
            <a:extLst>
              <a:ext uri="{FF2B5EF4-FFF2-40B4-BE49-F238E27FC236}">
                <a16:creationId xmlns:a16="http://schemas.microsoft.com/office/drawing/2014/main" id="{B246EA31-A933-461D-8FD9-B1309A4C5822}"/>
              </a:ext>
            </a:extLst>
          </p:cNvPr>
          <p:cNvSpPr txBox="1">
            <a:spLocks/>
          </p:cNvSpPr>
          <p:nvPr/>
        </p:nvSpPr>
        <p:spPr>
          <a:xfrm>
            <a:off x="628650" y="1064735"/>
            <a:ext cx="7886700" cy="43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solidFill>
                  <a:schemeClr val="accent4"/>
                </a:solidFill>
              </a:rPr>
              <a:t>Promouvoir un tourisme bénéfique pour les individus et respectueux des collectivités</a:t>
            </a:r>
          </a:p>
        </p:txBody>
      </p:sp>
      <p:sp>
        <p:nvSpPr>
          <p:cNvPr id="11" name="Titre 1">
            <a:extLst>
              <a:ext uri="{FF2B5EF4-FFF2-40B4-BE49-F238E27FC236}">
                <a16:creationId xmlns:a16="http://schemas.microsoft.com/office/drawing/2014/main" id="{C22EEAF8-28CC-4B63-A6A0-897C83EEE8AB}"/>
              </a:ext>
            </a:extLst>
          </p:cNvPr>
          <p:cNvSpPr txBox="1">
            <a:spLocks/>
          </p:cNvSpPr>
          <p:nvPr/>
        </p:nvSpPr>
        <p:spPr>
          <a:xfrm>
            <a:off x="2596265" y="2002319"/>
            <a:ext cx="1891846" cy="2837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1400" dirty="0"/>
              <a:t>La Vallée Bras-du-Nord</a:t>
            </a:r>
          </a:p>
        </p:txBody>
      </p:sp>
      <p:pic>
        <p:nvPicPr>
          <p:cNvPr id="19" name="Image 18" descr="Une image contenant texte, extérieur, signe, bâtiment&#10;&#10;Description générée automatiquement">
            <a:extLst>
              <a:ext uri="{FF2B5EF4-FFF2-40B4-BE49-F238E27FC236}">
                <a16:creationId xmlns:a16="http://schemas.microsoft.com/office/drawing/2014/main" id="{CBC5CCF5-103E-475A-B262-DAE2BA7FC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350" y="2286098"/>
            <a:ext cx="3723300" cy="2482200"/>
          </a:xfrm>
          <a:prstGeom prst="rect">
            <a:avLst/>
          </a:prstGeom>
        </p:spPr>
      </p:pic>
      <p:sp>
        <p:nvSpPr>
          <p:cNvPr id="20" name="ZoneTexte 19">
            <a:extLst>
              <a:ext uri="{FF2B5EF4-FFF2-40B4-BE49-F238E27FC236}">
                <a16:creationId xmlns:a16="http://schemas.microsoft.com/office/drawing/2014/main" id="{90906718-91DB-4195-92D3-1989642D6840}"/>
              </a:ext>
            </a:extLst>
          </p:cNvPr>
          <p:cNvSpPr txBox="1"/>
          <p:nvPr/>
        </p:nvSpPr>
        <p:spPr>
          <a:xfrm>
            <a:off x="2811780" y="4594860"/>
            <a:ext cx="1676331" cy="173438"/>
          </a:xfrm>
          <a:prstGeom prst="rect">
            <a:avLst/>
          </a:prstGeom>
        </p:spPr>
        <p:txBody>
          <a:bodyPr vert="horz" wrap="square" lIns="91440" tIns="45720" rIns="91440" bIns="45720" rtlCol="0" anchor="ctr">
            <a:noAutofit/>
          </a:bodyPr>
          <a:lstStyle/>
          <a:p>
            <a:pPr algn="l"/>
            <a:r>
              <a:rPr lang="fr-CA" sz="800" b="1" dirty="0">
                <a:solidFill>
                  <a:schemeClr val="bg1"/>
                </a:solidFill>
              </a:rPr>
              <a:t>(Photo: Québec Aventure Plein Air)</a:t>
            </a:r>
          </a:p>
        </p:txBody>
      </p:sp>
    </p:spTree>
    <p:extLst>
      <p:ext uri="{BB962C8B-B14F-4D97-AF65-F5344CB8AC3E}">
        <p14:creationId xmlns:p14="http://schemas.microsoft.com/office/powerpoint/2010/main" val="2261851707"/>
      </p:ext>
    </p:extLst>
  </p:cSld>
  <p:clrMapOvr>
    <a:masterClrMapping/>
  </p:clrMapOvr>
</p:sld>
</file>

<file path=ppt/theme/theme1.xml><?xml version="1.0" encoding="utf-8"?>
<a:theme xmlns:a="http://schemas.openxmlformats.org/drawingml/2006/main" name="Thème Office">
  <a:themeElements>
    <a:clrScheme name="Personnalisé 7">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00FF"/>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67330607a384611bcfbe47c078455a5 xmlns="53c52fe1-6718-4b31-ac6b-7fa050bb087d">
      <Terms xmlns="http://schemas.microsoft.com/office/infopath/2007/PartnerControls">
        <TermInfo xmlns="http://schemas.microsoft.com/office/infopath/2007/PartnerControls">
          <TermName xmlns="http://schemas.microsoft.com/office/infopath/2007/PartnerControls">SMSEC</TermName>
          <TermId xmlns="http://schemas.microsoft.com/office/infopath/2007/PartnerControls">2f46f95d-e634-480a-bccf-c0e9d7866c35</TermId>
        </TermInfo>
      </Terms>
    </o67330607a384611bcfbe47c078455a5>
    <TaxCatchAll xmlns="53c52fe1-6718-4b31-ac6b-7fa050bb087d">
      <Value>40</Value>
      <Value>3</Value>
      <Value>1</Value>
      <Value>5</Value>
    </TaxCatchAll>
    <b12365f0756944dcaa101201d922e746 xmlns="53c52fe1-6718-4b31-ac6b-7fa050bb087d">1710-DÉVELOPPEMENT DURABLE|e7220306-e96a-4dca-a28c-9389916a084b</b12365f0756944dcaa101201d922e746>
    <g7afb0c742ae40c1a58cd8304c258ce9 xmlns="53c52fe1-6718-4b31-ac6b-7fa050bb087d">
      <Terms xmlns="http://schemas.microsoft.com/office/infopath/2007/PartnerControls"/>
    </g7afb0c742ae40c1a58cd8304c258ce9>
    <ce6fcfe12d9c4e5b89e6704dbe4b7138 xmlns="53c52fe1-6718-4b31-ac6b-7fa050bb087d">
      <Terms xmlns="http://schemas.microsoft.com/office/infopath/2007/PartnerControls">
        <TermInfo xmlns="http://schemas.microsoft.com/office/infopath/2007/PartnerControls">
          <TermName xmlns="http://schemas.microsoft.com/office/infopath/2007/PartnerControls">Actif</TermName>
          <TermId xmlns="http://schemas.microsoft.com/office/infopath/2007/PartnerControls">e9e91eda-de02-4cec-be2d-cf3547222194</TermId>
        </TermInfo>
      </Terms>
    </ce6fcfe12d9c4e5b89e6704dbe4b7138>
    <e2582371dd5a44928b78aacbe6a3995f xmlns="53c52fe1-6718-4b31-ac6b-7fa050bb087d">
      <Terms xmlns="http://schemas.microsoft.com/office/infopath/2007/PartnerControls">
        <TermInfo xmlns="http://schemas.microsoft.com/office/infopath/2007/PartnerControls">
          <TermName xmlns="http://schemas.microsoft.com/office/infopath/2007/PartnerControls">2020-2021</TermName>
          <TermId xmlns="http://schemas.microsoft.com/office/infopath/2007/PartnerControls">d5fd9c18-72d2-467c-b97e-825c7bd1fbfc</TermId>
        </TermInfo>
      </Terms>
    </e2582371dd5a44928b78aacbe6a3995f>
    <pad9fce26ea44fd081af37bf478e3f3f xmlns="53c52fe1-6718-4b31-ac6b-7fa050bb087d" xsi:nil="true"/>
    <DossierUA_Courriel_2013 xmlns="8b490ab8-1f37-46c0-abbe-e25b26865f01">
      <Url xsi:nil="true"/>
      <Description xsi:nil="true"/>
    </DossierUA_Courriel_2013>
    <a29352f632354b0a84ac9fc530616995 xmlns="53c52fe1-6718-4b31-ac6b-7fa050bb087d">
      <Terms xmlns="http://schemas.microsoft.com/office/infopath/2007/PartnerControls">
        <TermInfo xmlns="http://schemas.microsoft.com/office/infopath/2007/PartnerControls">
          <TermName xmlns="http://schemas.microsoft.com/office/infopath/2007/PartnerControls">2020-2021</TermName>
          <TermId xmlns="http://schemas.microsoft.com/office/infopath/2007/PartnerControls">d5fd9c18-72d2-467c-b97e-825c7bd1fbfc</TermId>
        </TermInfo>
      </Terms>
    </a29352f632354b0a84ac9fc530616995>
    <RoutingRuleDescription xmlns="http://schemas.microsoft.com/sharepoint/v3" xsi:nil="true"/>
    <Securisation1 xmlns="8b490ab8-1f37-46c0-abbe-e25b26865f01">
      <Url xsi:nil="true"/>
      <Description xsi:nil="true"/>
    </Securisation1>
    <_dlc_DocId xmlns="53c52fe1-6718-4b31-ac6b-7fa050bb087d">KF33FH77TW5W-299044972-2646</_dlc_DocId>
    <_dlc_DocIdUrl xmlns="53c52fe1-6718-4b31-ac6b-7fa050bb087d">
      <Url>https://mto0814.sharepoint.com/sites/smsec/_layouts/15/DocIdRedir.aspx?ID=KF33FH77TW5W-299044972-2646</Url>
      <Description>KF33FH77TW5W-299044972-2646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43DC496BEDA64892B1D8065940D9AB" ma:contentTypeVersion="95" ma:contentTypeDescription="Crée un document." ma:contentTypeScope="" ma:versionID="73a38dc9f586afe1dae65d2136b3db75">
  <xsd:schema xmlns:xsd="http://www.w3.org/2001/XMLSchema" xmlns:xs="http://www.w3.org/2001/XMLSchema" xmlns:p="http://schemas.microsoft.com/office/2006/metadata/properties" xmlns:ns1="53c52fe1-6718-4b31-ac6b-7fa050bb087d" xmlns:ns2="http://schemas.microsoft.com/sharepoint/v3" xmlns:ns3="8b490ab8-1f37-46c0-abbe-e25b26865f01" targetNamespace="http://schemas.microsoft.com/office/2006/metadata/properties" ma:root="true" ma:fieldsID="3dcad706d6e1e1ddc10dd6d8a231b6c8" ns1:_="" ns2:_="" ns3:_="">
    <xsd:import namespace="53c52fe1-6718-4b31-ac6b-7fa050bb087d"/>
    <xsd:import namespace="http://schemas.microsoft.com/sharepoint/v3"/>
    <xsd:import namespace="8b490ab8-1f37-46c0-abbe-e25b26865f01"/>
    <xsd:element name="properties">
      <xsd:complexType>
        <xsd:sequence>
          <xsd:element name="documentManagement">
            <xsd:complexType>
              <xsd:all>
                <xsd:element ref="ns2:RoutingRuleDescription" minOccurs="0"/>
                <xsd:element ref="ns1:_dlc_DocId" minOccurs="0"/>
                <xsd:element ref="ns1:_dlc_DocIdUrl" minOccurs="0"/>
                <xsd:element ref="ns1:_dlc_DocIdPersistId" minOccurs="0"/>
                <xsd:element ref="ns1:TaxCatchAll" minOccurs="0"/>
                <xsd:element ref="ns1:pad9fce26ea44fd081af37bf478e3f3f" minOccurs="0"/>
                <xsd:element ref="ns1:g7afb0c742ae40c1a58cd8304c258ce9" minOccurs="0"/>
                <xsd:element ref="ns1:e2582371dd5a44928b78aacbe6a3995f" minOccurs="0"/>
                <xsd:element ref="ns1:a29352f632354b0a84ac9fc530616995" minOccurs="0"/>
                <xsd:element ref="ns1:b12365f0756944dcaa101201d922e746" minOccurs="0"/>
                <xsd:element ref="ns1:o67330607a384611bcfbe47c078455a5" minOccurs="0"/>
                <xsd:element ref="ns1:ce6fcfe12d9c4e5b89e6704dbe4b7138" minOccurs="0"/>
                <xsd:element ref="ns3:MediaServiceMetadata" minOccurs="0"/>
                <xsd:element ref="ns3:MediaServiceFastMetadata" minOccurs="0"/>
                <xsd:element ref="ns3:Securisation1" minOccurs="0"/>
                <xsd:element ref="ns3:MediaServiceAutoTags" minOccurs="0"/>
                <xsd:element ref="ns3:MediaServiceOCR" minOccurs="0"/>
                <xsd:element ref="ns3:MediaServiceGenerationTime" minOccurs="0"/>
                <xsd:element ref="ns3:MediaServiceEventHashCode" minOccurs="0"/>
                <xsd:element ref="ns3:DossierUA_Courriel_2013"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52fe1-6718-4b31-ac6b-7fa050bb087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1" nillable="true" ma:displayName="Taxonomy Catch All Column" ma:hidden="true" ma:list="{5d0bce74-ae93-4add-a07c-aaaf7ed2a0ad}" ma:internalName="TaxCatchAll" ma:showField="CatchAllData" ma:web="53c52fe1-6718-4b31-ac6b-7fa050bb087d">
      <xsd:complexType>
        <xsd:complexContent>
          <xsd:extension base="dms:MultiChoiceLookup">
            <xsd:sequence>
              <xsd:element name="Value" type="dms:Lookup" maxOccurs="unbounded" minOccurs="0" nillable="true"/>
            </xsd:sequence>
          </xsd:extension>
        </xsd:complexContent>
      </xsd:complexType>
    </xsd:element>
    <xsd:element name="pad9fce26ea44fd081af37bf478e3f3f" ma:index="13" nillable="true" ma:displayName="TypeDocument_0" ma:hidden="true" ma:internalName="pad9fce26ea44fd081af37bf478e3f3f" ma:readOnly="false">
      <xsd:simpleType>
        <xsd:restriction base="dms:Note"/>
      </xsd:simpleType>
    </xsd:element>
    <xsd:element name="g7afb0c742ae40c1a58cd8304c258ce9" ma:index="15" nillable="true" ma:taxonomy="true" ma:internalName="g7afb0c742ae40c1a58cd8304c258ce9" ma:taxonomyFieldName="Mot_x002d_cl_x00e9_" ma:displayName="Mot-clé" ma:readOnly="false" ma:fieldId="{07afb0c7-42ae-40c1-a58c-d8304c258ce9}" ma:taxonomyMulti="true" ma:sspId="1bee2964-c38d-445c-b337-0399294fa0d2" ma:termSetId="800953c0-4404-4084-87ec-09eb07c4c4f4" ma:anchorId="00000000-0000-0000-0000-000000000000" ma:open="true" ma:isKeyword="false">
      <xsd:complexType>
        <xsd:sequence>
          <xsd:element ref="pc:Terms" minOccurs="0" maxOccurs="1"/>
        </xsd:sequence>
      </xsd:complexType>
    </xsd:element>
    <xsd:element name="e2582371dd5a44928b78aacbe6a3995f" ma:index="17" nillable="true" ma:taxonomy="true" ma:internalName="e2582371dd5a44928b78aacbe6a3995f" ma:taxonomyFieldName="AnneeBudgetaireFin" ma:displayName="AnneeBudgetaireFin" ma:indexed="true" ma:readOnly="false" ma:default="49;#2021-2022|6770c7aa-7550-446d-bdab-0d7ef8195c62" ma:fieldId="{e2582371-dd5a-4492-8b78-aacbe6a3995f}" ma:sspId="1bee2964-c38d-445c-b337-0399294fa0d2" ma:termSetId="b56b4f04-b37a-4dd3-a26f-b61226e8236e" ma:anchorId="00000000-0000-0000-0000-000000000000" ma:open="false" ma:isKeyword="false">
      <xsd:complexType>
        <xsd:sequence>
          <xsd:element ref="pc:Terms" minOccurs="0" maxOccurs="1"/>
        </xsd:sequence>
      </xsd:complexType>
    </xsd:element>
    <xsd:element name="a29352f632354b0a84ac9fc530616995" ma:index="19" nillable="true" ma:taxonomy="true" ma:internalName="a29352f632354b0a84ac9fc530616995" ma:taxonomyFieldName="AnneeBudgetaire" ma:displayName="AnneeBudgetaire" ma:indexed="true" ma:readOnly="false" ma:default="49;#2021-2022|6770c7aa-7550-446d-bdab-0d7ef8195c62" ma:fieldId="{a29352f6-3235-4b0a-84ac-9fc530616995}" ma:sspId="1bee2964-c38d-445c-b337-0399294fa0d2" ma:termSetId="b56b4f04-b37a-4dd3-a26f-b61226e8236e" ma:anchorId="00000000-0000-0000-0000-000000000000" ma:open="false" ma:isKeyword="false">
      <xsd:complexType>
        <xsd:sequence>
          <xsd:element ref="pc:Terms" minOccurs="0" maxOccurs="1"/>
        </xsd:sequence>
      </xsd:complexType>
    </xsd:element>
    <xsd:element name="b12365f0756944dcaa101201d922e746" ma:index="21" nillable="true" ma:displayName="Classification_0" ma:hidden="true" ma:internalName="b12365f0756944dcaa101201d922e746" ma:readOnly="false">
      <xsd:simpleType>
        <xsd:restriction base="dms:Note"/>
      </xsd:simpleType>
    </xsd:element>
    <xsd:element name="o67330607a384611bcfbe47c078455a5" ma:index="23" nillable="true" ma:taxonomy="true" ma:internalName="o67330607a384611bcfbe47c078455a5" ma:taxonomyFieldName="Detenteur" ma:displayName="Detenteur" ma:readOnly="false" ma:default="70;#SMPSC|b478f524-e553-4a6d-bd71-e4baf28066d2" ma:fieldId="{86733060-7a38-4611-bcfb-e47c078455a5}" ma:sspId="1bee2964-c38d-445c-b337-0399294fa0d2" ma:termSetId="f06e45c3-73ba-466d-a8bf-6ec499a25368" ma:anchorId="00000000-0000-0000-0000-000000000000" ma:open="false" ma:isKeyword="false">
      <xsd:complexType>
        <xsd:sequence>
          <xsd:element ref="pc:Terms" minOccurs="0" maxOccurs="1"/>
        </xsd:sequence>
      </xsd:complexType>
    </xsd:element>
    <xsd:element name="ce6fcfe12d9c4e5b89e6704dbe4b7138" ma:index="25" nillable="true" ma:taxonomy="true" ma:internalName="ce6fcfe12d9c4e5b89e6704dbe4b7138" ma:taxonomyFieldName="StatutArchivistique" ma:displayName="StatutArchivistique" ma:readOnly="false" ma:default="3;#Actif|e9e91eda-de02-4cec-be2d-cf3547222194" ma:fieldId="{ce6fcfe1-2d9c-4e5b-89e6-704dbe4b7138}" ma:sspId="1bee2964-c38d-445c-b337-0399294fa0d2" ma:termSetId="e208b2b2-3f9e-46bc-9247-dfd14470a4d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90ab8-1f37-46c0-abbe-e25b26865f01"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Securisation1" ma:index="29" nillable="true" ma:displayName="Securisation1" ma:hidden="true" ma:internalName="Securisation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DossierUA_Courriel_2013" ma:index="35" nillable="true" ma:displayName="DossierUA_Courriel_2013" ma:hidden="true" ma:internalName="DossierUA_Courriel_2013"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Type de contenu"/>
        <xsd:element ref="dc:title" minOccurs="0" maxOccurs="1" ma:index="2"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BC4AE5-9232-43E7-A5F7-F35F2A5CA5C4}">
  <ds:schemaRefs>
    <ds:schemaRef ds:uri="http://schemas.microsoft.com/sharepoint/v3/contenttype/forms"/>
  </ds:schemaRefs>
</ds:datastoreItem>
</file>

<file path=customXml/itemProps2.xml><?xml version="1.0" encoding="utf-8"?>
<ds:datastoreItem xmlns:ds="http://schemas.openxmlformats.org/officeDocument/2006/customXml" ds:itemID="{E23CAAC5-5E39-4764-9965-4AD62A4D6D6C}">
  <ds:schemaRefs>
    <ds:schemaRef ds:uri="http://schemas.openxmlformats.org/package/2006/metadata/core-properties"/>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microsoft.com/office/2006/metadata/properties"/>
    <ds:schemaRef ds:uri="8b490ab8-1f37-46c0-abbe-e25b26865f01"/>
    <ds:schemaRef ds:uri="http://schemas.microsoft.com/sharepoint/v3"/>
    <ds:schemaRef ds:uri="53c52fe1-6718-4b31-ac6b-7fa050bb087d"/>
  </ds:schemaRefs>
</ds:datastoreItem>
</file>

<file path=customXml/itemProps3.xml><?xml version="1.0" encoding="utf-8"?>
<ds:datastoreItem xmlns:ds="http://schemas.openxmlformats.org/officeDocument/2006/customXml" ds:itemID="{877494F2-D505-44E6-8D5D-5B3B39C6C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52fe1-6718-4b31-ac6b-7fa050bb087d"/>
    <ds:schemaRef ds:uri="http://schemas.microsoft.com/sharepoint/v3"/>
    <ds:schemaRef ds:uri="8b490ab8-1f37-46c0-abbe-e25b26865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6F6DE6B-8A23-4085-8C46-B81C513E9D9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606</TotalTime>
  <Words>946</Words>
  <Application>Microsoft Office PowerPoint</Application>
  <PresentationFormat>Affichage à l'écran (4:3)</PresentationFormat>
  <Paragraphs>71</Paragraphs>
  <Slides>11</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Arial Black</vt:lpstr>
      <vt:lpstr>Arial Narrow</vt:lpstr>
      <vt:lpstr>Calibri</vt:lpstr>
      <vt:lpstr>Thème Office</vt:lpstr>
      <vt:lpstr> Plan d’action pour un tourisme  responsable et durable  2020-2025</vt:lpstr>
      <vt:lpstr>LE PLAN D’ACTION</vt:lpstr>
      <vt:lpstr>AXE 1</vt:lpstr>
      <vt:lpstr>AXE 1 </vt:lpstr>
      <vt:lpstr>AXE 2</vt:lpstr>
      <vt:lpstr>AXE 2 </vt:lpstr>
      <vt:lpstr>AXE 3</vt:lpstr>
      <vt:lpstr>AXE 4</vt:lpstr>
      <vt:lpstr>AXE 4 </vt:lpstr>
      <vt:lpstr>AXE 5</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KariLaLa</dc:creator>
  <cp:lastModifiedBy>HeleHarv</cp:lastModifiedBy>
  <cp:revision>15</cp:revision>
  <dcterms:created xsi:type="dcterms:W3CDTF">2021-12-06T17:57:30Z</dcterms:created>
  <dcterms:modified xsi:type="dcterms:W3CDTF">2021-12-07T20:48:31Z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0x0101000743DC496BEDA64892B1D8065940D9AB</vt:lpwstr>
  </property>
  <property fmtid="{D5CDD505-2E9C-101B-9397-08002B2CF9AE}" pid="3" name="StatutArchivistique">
    <vt:lpwstr>3</vt:lpwstr>
  </property>
  <property fmtid="{D5CDD505-2E9C-101B-9397-08002B2CF9AE}" pid="4" name="AnneeBudgetaire">
    <vt:lpwstr>1</vt:lpwstr>
  </property>
  <property fmtid="{D5CDD505-2E9C-101B-9397-08002B2CF9AE}" pid="5" name="Classification">
    <vt:lpwstr>40</vt:lpwstr>
  </property>
  <property fmtid="{D5CDD505-2E9C-101B-9397-08002B2CF9AE}" pid="6" name="Detenteur">
    <vt:lpwstr>5</vt:lpwstr>
  </property>
  <property fmtid="{D5CDD505-2E9C-101B-9397-08002B2CF9AE}" pid="7" name="AnneeBudgetaireFin">
    <vt:lpwstr>1</vt:lpwstr>
  </property>
  <property fmtid="{D5CDD505-2E9C-101B-9397-08002B2CF9AE}" pid="8" name="_dlc_DocIdItemGuid">
    <vt:lpwstr>4325dc3d-8a45-4fb6-887c-c09d5d0e6dbc</vt:lpwstr>
  </property>
  <property fmtid="{D5CDD505-2E9C-101B-9397-08002B2CF9AE}" pid="9" name="h906db0d34ff4e228acd308bc53b014b">
    <vt:lpwstr/>
  </property>
  <property fmtid="{D5CDD505-2E9C-101B-9397-08002B2CF9AE}" pid="10" name="jbe93ce376e641629eac105e6a63a410">
    <vt:lpwstr/>
  </property>
  <property fmtid="{D5CDD505-2E9C-101B-9397-08002B2CF9AE}" pid="11" name="Produit">
    <vt:lpwstr/>
  </property>
  <property fmtid="{D5CDD505-2E9C-101B-9397-08002B2CF9AE}" pid="12" name="TypeDocument">
    <vt:lpwstr/>
  </property>
  <property fmtid="{D5CDD505-2E9C-101B-9397-08002B2CF9AE}" pid="13" name="RegionTouristique">
    <vt:lpwstr/>
  </property>
  <property fmtid="{D5CDD505-2E9C-101B-9397-08002B2CF9AE}" pid="14" name="j9aca1b9b2a04803a37da3e845598002">
    <vt:lpwstr/>
  </property>
  <property fmtid="{D5CDD505-2E9C-101B-9397-08002B2CF9AE}" pid="15" name="Mot-clé">
    <vt:lpwstr/>
  </property>
  <property fmtid="{D5CDD505-2E9C-101B-9397-08002B2CF9AE}" pid="16" name="Strategie">
    <vt:lpwstr/>
  </property>
  <property fmtid="{D5CDD505-2E9C-101B-9397-08002B2CF9AE}" pid="17" name="nbbc4ed78cba48f1a286de574063cb6a">
    <vt:lpwstr/>
  </property>
  <property fmtid="{D5CDD505-2E9C-101B-9397-08002B2CF9AE}" pid="18" name="ProgrammeAide">
    <vt:lpwstr/>
  </property>
</Properties>
</file>