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étails des fait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Détails des faits</a:t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intéressante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l de salade avec du riz frit, des œufs durs et des baguette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l avec des galettes de saumon, de la salade et du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l de pappardelles avec du beurre persillé, des noisettes grillées et des copeaux de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l de salade avec du riz frit, des œufs durs et des baguette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ts et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 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l avec des galettes de saumon, de la salade et du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3" name="Sous-titre de la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la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la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la diapositive</a:t>
            </a:r>
          </a:p>
        </p:txBody>
      </p:sp>
      <p:sp>
        <p:nvSpPr>
          <p:cNvPr id="61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l de pappardelles avec du beurre persillé, des noisettes grillées et des copeaux de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0" name="Sous-titre de la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la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- titr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- titre</a:t>
            </a:r>
          </a:p>
        </p:txBody>
      </p:sp>
      <p:sp>
        <p:nvSpPr>
          <p:cNvPr id="89" name="Agenda - sous-titr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- sous-titre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Points à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tif"/><Relationship Id="rId6" Type="http://schemas.openxmlformats.org/officeDocument/2006/relationships/image" Target="../media/image12.tif"/><Relationship Id="rId7" Type="http://schemas.openxmlformats.org/officeDocument/2006/relationships/image" Target="../media/image1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17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2.tif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chel Masse, CCVQ…"/>
          <p:cNvSpPr txBox="1"/>
          <p:nvPr>
            <p:ph type="body" idx="21"/>
          </p:nvPr>
        </p:nvSpPr>
        <p:spPr>
          <a:xfrm>
            <a:off x="3974198" y="11712003"/>
            <a:ext cx="6818251" cy="12820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b="0">
                <a:solidFill>
                  <a:srgbClr val="D4F4E0"/>
                </a:solidFill>
              </a:defRPr>
            </a:pPr>
            <a:r>
              <a:t>Michel Masse, CCVQ</a:t>
            </a:r>
          </a:p>
          <a:p>
            <a:pPr>
              <a:defRPr b="0">
                <a:solidFill>
                  <a:srgbClr val="D4F4E0"/>
                </a:solidFill>
              </a:defRPr>
            </a:pPr>
            <a:r>
              <a:t>2021-12-08</a:t>
            </a:r>
          </a:p>
        </p:txBody>
      </p:sp>
      <p:sp>
        <p:nvSpPr>
          <p:cNvPr id="152" name="Enjeux du tourisme de masse…"/>
          <p:cNvSpPr txBox="1"/>
          <p:nvPr>
            <p:ph type="ctrTitle"/>
          </p:nvPr>
        </p:nvSpPr>
        <p:spPr>
          <a:xfrm>
            <a:off x="1206496" y="4103242"/>
            <a:ext cx="21971004" cy="3119950"/>
          </a:xfrm>
          <a:prstGeom prst="rect">
            <a:avLst/>
          </a:prstGeom>
        </p:spPr>
        <p:txBody>
          <a:bodyPr/>
          <a:lstStyle/>
          <a:p>
            <a:pPr defTabSz="2292038">
              <a:defRPr spc="-218" sz="10904">
                <a:solidFill>
                  <a:srgbClr val="D4F4E0"/>
                </a:solidFill>
              </a:defRPr>
            </a:pPr>
            <a:r>
              <a:t>Enjeux du tourisme de masse </a:t>
            </a:r>
          </a:p>
          <a:p>
            <a:pPr defTabSz="2292038">
              <a:defRPr spc="-218" sz="10904">
                <a:solidFill>
                  <a:srgbClr val="D4F4E0"/>
                </a:solidFill>
              </a:defRPr>
            </a:pPr>
            <a:r>
              <a:t>pour les résidents</a:t>
            </a:r>
          </a:p>
        </p:txBody>
      </p:sp>
      <p:sp>
        <p:nvSpPr>
          <p:cNvPr id="153" name="Journée de réflexion…"/>
          <p:cNvSpPr txBox="1"/>
          <p:nvPr>
            <p:ph type="subTitle" sz="quarter" idx="1"/>
          </p:nvPr>
        </p:nvSpPr>
        <p:spPr>
          <a:xfrm>
            <a:off x="1201342" y="7223190"/>
            <a:ext cx="21971001" cy="2465542"/>
          </a:xfrm>
          <a:prstGeom prst="rect">
            <a:avLst/>
          </a:prstGeom>
        </p:spPr>
        <p:txBody>
          <a:bodyPr/>
          <a:lstStyle/>
          <a:p>
            <a:pPr>
              <a:defRPr b="0">
                <a:solidFill>
                  <a:srgbClr val="D4F4E0"/>
                </a:solidFill>
              </a:defRPr>
            </a:pPr>
            <a:r>
              <a:t>Journée de réflexion</a:t>
            </a:r>
          </a:p>
          <a:p>
            <a:pPr>
              <a:defRPr b="0">
                <a:solidFill>
                  <a:srgbClr val="D4F4E0"/>
                </a:solidFill>
              </a:defRPr>
            </a:pPr>
            <a:r>
              <a:t>Tourisme « autrement » dans le Vieux-Québec</a:t>
            </a:r>
          </a:p>
        </p:txBody>
      </p:sp>
      <p:pic>
        <p:nvPicPr>
          <p:cNvPr id="15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185" y="11611012"/>
            <a:ext cx="2300183" cy="1483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erte de commerces de proximité;…"/>
          <p:cNvSpPr txBox="1"/>
          <p:nvPr/>
        </p:nvSpPr>
        <p:spPr>
          <a:xfrm>
            <a:off x="7761566" y="3341167"/>
            <a:ext cx="16901926" cy="102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perte de commerces de proximité; 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logements inoccupés;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invasion de l’hébergement touristique          collaboratif illégal; 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trottoirs bondés; 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bouchons de circulation dans les rues étroites         du quartier; 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déferlement d’autocars touristiques; 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problèmes de stationnement pour les résidents          et les visiteurs;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pollution sonore;</a:t>
            </a:r>
          </a:p>
          <a:p>
            <a:pPr marL="581890" indent="-581890" algn="l">
              <a:buSzPct val="123000"/>
              <a:buChar char="-"/>
              <a:defRPr sz="5600">
                <a:solidFill>
                  <a:srgbClr val="D4F4E0"/>
                </a:solidFill>
              </a:defRPr>
            </a:pPr>
            <a:r>
              <a:t>pollution de l’air.</a:t>
            </a:r>
          </a:p>
        </p:txBody>
      </p:sp>
      <p:sp>
        <p:nvSpPr>
          <p:cNvPr id="200" name="Impacts du tourisme de masse…"/>
          <p:cNvSpPr txBox="1"/>
          <p:nvPr>
            <p:ph type="body" sz="half" idx="4294967295"/>
          </p:nvPr>
        </p:nvSpPr>
        <p:spPr>
          <a:xfrm>
            <a:off x="43769" y="17298"/>
            <a:ext cx="24190631" cy="3398842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Impacts du tourisme de masse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sur les résidents 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6919" t="12801" r="16919" b="9634"/>
          <a:stretch>
            <a:fillRect/>
          </a:stretch>
        </p:blipFill>
        <p:spPr>
          <a:xfrm>
            <a:off x="1023524" y="4783575"/>
            <a:ext cx="6318575" cy="7407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Mise en place d’un tourisme « autrement » pour le Vieux-Québec,…"/>
          <p:cNvSpPr txBox="1"/>
          <p:nvPr/>
        </p:nvSpPr>
        <p:spPr>
          <a:xfrm>
            <a:off x="9649955" y="4928093"/>
            <a:ext cx="14067229" cy="606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5600">
                <a:solidFill>
                  <a:srgbClr val="D4F4E0"/>
                </a:solidFill>
              </a:defRPr>
            </a:pPr>
            <a:r>
              <a:t>Mise en place d’un tourisme « autrement » pour le Vieux-Québec, </a:t>
            </a:r>
          </a:p>
          <a:p>
            <a:pPr lvl="1">
              <a:defRPr sz="5600">
                <a:solidFill>
                  <a:srgbClr val="D4F4E0"/>
                </a:solidFill>
              </a:defRPr>
            </a:pPr>
            <a:r>
              <a:t>respectueux des orientations en matière de </a:t>
            </a:r>
            <a:r>
              <a:rPr b="1"/>
              <a:t>Tourisme durable</a:t>
            </a:r>
            <a:r>
              <a:t> </a:t>
            </a:r>
          </a:p>
          <a:p>
            <a:pPr lvl="1">
              <a:defRPr sz="5600">
                <a:solidFill>
                  <a:srgbClr val="D4F4E0"/>
                </a:solidFill>
              </a:defRPr>
            </a:pPr>
            <a:r>
              <a:t>incluant la communauté d’accueil que sont les résidents du quartier historique </a:t>
            </a:r>
          </a:p>
          <a:p>
            <a:pPr lvl="1">
              <a:defRPr sz="5600">
                <a:solidFill>
                  <a:srgbClr val="D4F4E0"/>
                </a:solidFill>
              </a:defRPr>
            </a:pPr>
            <a:r>
              <a:t>et patrimonial. </a:t>
            </a:r>
          </a:p>
        </p:txBody>
      </p:sp>
      <p:sp>
        <p:nvSpPr>
          <p:cNvPr id="204" name="Remède pour contrer les effets…"/>
          <p:cNvSpPr txBox="1"/>
          <p:nvPr>
            <p:ph type="body" sz="half" idx="4294967295"/>
          </p:nvPr>
        </p:nvSpPr>
        <p:spPr>
          <a:xfrm>
            <a:off x="43769" y="17298"/>
            <a:ext cx="24190631" cy="3398842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Remède pour contrer les effets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du tourisme de masse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816" y="4061911"/>
            <a:ext cx="8783947" cy="779575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OMT: “un tourisme qui tient pleinement compte de ses impacts économiques, sociaux et environnementaux actuels et futurs,…"/>
          <p:cNvSpPr txBox="1"/>
          <p:nvPr/>
        </p:nvSpPr>
        <p:spPr>
          <a:xfrm>
            <a:off x="487343" y="12465334"/>
            <a:ext cx="17223029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D4F4E0"/>
                </a:solidFill>
              </a:defRPr>
            </a:pPr>
            <a:r>
              <a:t>OMT: “un tourisme qui tient pleinement compte de ses impacts économiques, sociaux et environnementaux actuels et futurs, </a:t>
            </a:r>
          </a:p>
          <a:p>
            <a:pPr algn="l">
              <a:defRPr>
                <a:solidFill>
                  <a:srgbClr val="D4F4E0"/>
                </a:solidFill>
              </a:defRPr>
            </a:pPr>
            <a:r>
              <a:t>en répondant aux besoins des visiteurs, des professionnels, de l’environnement et des communautés d’accueil”.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ifs…"/>
          <p:cNvSpPr txBox="1"/>
          <p:nvPr>
            <p:ph type="body" sz="half" idx="4294967295"/>
          </p:nvPr>
        </p:nvSpPr>
        <p:spPr>
          <a:xfrm>
            <a:off x="43769" y="17298"/>
            <a:ext cx="24190631" cy="3398842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Objectifs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du tourisme « autrement » 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915" y="4106355"/>
            <a:ext cx="3500966" cy="3283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5883" y="4106355"/>
            <a:ext cx="3283625" cy="3283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48510" y="4112593"/>
            <a:ext cx="4504251" cy="327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9520"/>
          <a:stretch>
            <a:fillRect/>
          </a:stretch>
        </p:blipFill>
        <p:spPr>
          <a:xfrm>
            <a:off x="19111762" y="4104906"/>
            <a:ext cx="4226259" cy="328665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urable…"/>
          <p:cNvSpPr txBox="1"/>
          <p:nvPr/>
        </p:nvSpPr>
        <p:spPr>
          <a:xfrm>
            <a:off x="141971" y="7637630"/>
            <a:ext cx="5308855" cy="1843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durable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(incluant le volet social,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soit la communauté d’accueil) </a:t>
            </a:r>
          </a:p>
        </p:txBody>
      </p:sp>
      <p:sp>
        <p:nvSpPr>
          <p:cNvPr id="214" name="acceptable…"/>
          <p:cNvSpPr txBox="1"/>
          <p:nvPr/>
        </p:nvSpPr>
        <p:spPr>
          <a:xfrm>
            <a:off x="6149503" y="7637630"/>
            <a:ext cx="4596385" cy="2300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acceptable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(en impliquant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 la communauté d’accueil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comme partenaire)</a:t>
            </a:r>
          </a:p>
        </p:txBody>
      </p:sp>
      <p:sp>
        <p:nvSpPr>
          <p:cNvPr id="215" name="payant…"/>
          <p:cNvSpPr txBox="1"/>
          <p:nvPr/>
        </p:nvSpPr>
        <p:spPr>
          <a:xfrm>
            <a:off x="11889630" y="7603743"/>
            <a:ext cx="5422012" cy="572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payant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en développant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un tourisme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de destination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(meilleurs retours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sur l’investissement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+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réinvestissement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dans la communauté d’accueil)</a:t>
            </a:r>
          </a:p>
        </p:txBody>
      </p:sp>
      <p:sp>
        <p:nvSpPr>
          <p:cNvPr id="216" name="actions…"/>
          <p:cNvSpPr txBox="1"/>
          <p:nvPr/>
        </p:nvSpPr>
        <p:spPr>
          <a:xfrm>
            <a:off x="19679968" y="7593693"/>
            <a:ext cx="3089911" cy="405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actions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à succès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rapides</a:t>
            </a:r>
          </a:p>
          <a:p>
            <a:pPr>
              <a:defRPr sz="3100">
                <a:solidFill>
                  <a:srgbClr val="D4F4E0"/>
                </a:solidFill>
              </a:defRPr>
            </a:pPr>
            <a:r>
              <a:t>(indicateurs </a:t>
            </a:r>
          </a:p>
          <a:p>
            <a:pPr>
              <a:defRPr sz="3100">
                <a:solidFill>
                  <a:srgbClr val="D4F4E0"/>
                </a:solidFill>
              </a:defRPr>
            </a:pPr>
            <a:r>
              <a:t>du changement </a:t>
            </a:r>
          </a:p>
          <a:p>
            <a:pPr>
              <a:defRPr sz="3100">
                <a:solidFill>
                  <a:srgbClr val="D4F4E0"/>
                </a:solidFill>
              </a:defRPr>
            </a:pPr>
            <a:r>
              <a:t>en marche)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ctions à entreprendre"/>
          <p:cNvSpPr txBox="1"/>
          <p:nvPr>
            <p:ph type="body" sz="quarter" idx="4294967295"/>
          </p:nvPr>
        </p:nvSpPr>
        <p:spPr>
          <a:xfrm>
            <a:off x="96684" y="17298"/>
            <a:ext cx="24190632" cy="21754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Actions à entreprendre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6739" y="4657423"/>
            <a:ext cx="28575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igne de multiplication"/>
          <p:cNvSpPr/>
          <p:nvPr/>
        </p:nvSpPr>
        <p:spPr>
          <a:xfrm>
            <a:off x="2593827" y="5142208"/>
            <a:ext cx="1843325" cy="1843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0374" y="4657423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6576" r="0" b="12996"/>
          <a:stretch>
            <a:fillRect/>
          </a:stretch>
        </p:blipFill>
        <p:spPr>
          <a:xfrm>
            <a:off x="12334010" y="4646707"/>
            <a:ext cx="3347594" cy="287876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éliminer l’hébergement touristique collaboratif…"/>
          <p:cNvSpPr txBox="1"/>
          <p:nvPr/>
        </p:nvSpPr>
        <p:spPr>
          <a:xfrm>
            <a:off x="1163196" y="7780198"/>
            <a:ext cx="4704587" cy="427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éliminer l’hébergement touristique collaboratif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(Airbnb)</a:t>
            </a:r>
          </a:p>
        </p:txBody>
      </p:sp>
      <p:sp>
        <p:nvSpPr>
          <p:cNvPr id="224" name="contrôler…"/>
          <p:cNvSpPr txBox="1"/>
          <p:nvPr/>
        </p:nvSpPr>
        <p:spPr>
          <a:xfrm>
            <a:off x="6286831" y="7808651"/>
            <a:ext cx="4704587" cy="343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contrôler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la circulation des autocars touristiques</a:t>
            </a:r>
          </a:p>
        </p:txBody>
      </p:sp>
      <p:sp>
        <p:nvSpPr>
          <p:cNvPr id="225" name="prévoir des retombées pour le quartier…"/>
          <p:cNvSpPr txBox="1"/>
          <p:nvPr/>
        </p:nvSpPr>
        <p:spPr>
          <a:xfrm>
            <a:off x="11655537" y="7864743"/>
            <a:ext cx="4704587" cy="48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prévoir des retombées pour le quartier 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(le tourisme au service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du citoyen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 Convention de Faro)</a:t>
            </a:r>
          </a:p>
        </p:txBody>
      </p:sp>
      <p:sp>
        <p:nvSpPr>
          <p:cNvPr id="226" name="Flèche 10"/>
          <p:cNvSpPr/>
          <p:nvPr/>
        </p:nvSpPr>
        <p:spPr>
          <a:xfrm>
            <a:off x="11538590" y="12176185"/>
            <a:ext cx="660405" cy="537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D4F4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9" name="Groupe"/>
          <p:cNvGrpSpPr/>
          <p:nvPr/>
        </p:nvGrpSpPr>
        <p:grpSpPr>
          <a:xfrm>
            <a:off x="17947786" y="4644676"/>
            <a:ext cx="4605633" cy="2882995"/>
            <a:chOff x="0" y="0"/>
            <a:chExt cx="4605631" cy="2882993"/>
          </a:xfrm>
        </p:grpSpPr>
        <p:pic>
          <p:nvPicPr>
            <p:cNvPr id="22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13791" b="0"/>
            <a:stretch>
              <a:fillRect/>
            </a:stretch>
          </p:blipFill>
          <p:spPr>
            <a:xfrm>
              <a:off x="877542" y="0"/>
              <a:ext cx="3728090" cy="2882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031"/>
              <a:ext cx="1767344" cy="2878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aménager…"/>
          <p:cNvSpPr txBox="1"/>
          <p:nvPr/>
        </p:nvSpPr>
        <p:spPr>
          <a:xfrm>
            <a:off x="17898309" y="7907198"/>
            <a:ext cx="4704587" cy="427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aménager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les logements vacants pour les travailleurs saisonniers </a:t>
            </a:r>
          </a:p>
        </p:txBody>
      </p:sp>
      <p:sp>
        <p:nvSpPr>
          <p:cNvPr id="231" name="Propositions du CCVQ…"/>
          <p:cNvSpPr txBox="1"/>
          <p:nvPr/>
        </p:nvSpPr>
        <p:spPr>
          <a:xfrm>
            <a:off x="2520848" y="1910565"/>
            <a:ext cx="19342304" cy="183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600">
                <a:solidFill>
                  <a:srgbClr val="D4F4E0"/>
                </a:solidFill>
              </a:defRPr>
            </a:pPr>
            <a:r>
              <a:t>Propositions du CCVQ</a:t>
            </a:r>
          </a:p>
          <a:p>
            <a:pPr>
              <a:defRPr b="1" sz="5600">
                <a:solidFill>
                  <a:srgbClr val="D4F4E0"/>
                </a:solidFill>
              </a:defRPr>
            </a:pPr>
            <a:r>
              <a:t>Collaboration citoyenne avec les intervenants concernés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outenir…"/>
          <p:cNvSpPr txBox="1"/>
          <p:nvPr/>
        </p:nvSpPr>
        <p:spPr>
          <a:xfrm>
            <a:off x="871051" y="7795330"/>
            <a:ext cx="5301027" cy="541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D4F4E0"/>
                </a:solidFill>
              </a:defRPr>
            </a:pPr>
            <a:r>
              <a:t>soutenir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le tourisme durable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comme une des composantes intrinsèques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du quartier </a:t>
            </a:r>
          </a:p>
        </p:txBody>
      </p:sp>
      <p:sp>
        <p:nvSpPr>
          <p:cNvPr id="234" name="Actions à succès rapide"/>
          <p:cNvSpPr txBox="1"/>
          <p:nvPr>
            <p:ph type="body" sz="quarter" idx="4294967295"/>
          </p:nvPr>
        </p:nvSpPr>
        <p:spPr>
          <a:xfrm>
            <a:off x="96684" y="17298"/>
            <a:ext cx="24190632" cy="21754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Actions à succès rapide</a:t>
            </a:r>
          </a:p>
        </p:txBody>
      </p:sp>
      <p:sp>
        <p:nvSpPr>
          <p:cNvPr id="235" name="encourager…"/>
          <p:cNvSpPr txBox="1"/>
          <p:nvPr/>
        </p:nvSpPr>
        <p:spPr>
          <a:xfrm>
            <a:off x="6286831" y="7808298"/>
            <a:ext cx="4704587" cy="541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D4F4E0"/>
                </a:solidFill>
              </a:defRPr>
            </a:pPr>
            <a:r>
              <a:t>encourager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les commerces locaux qui adhèrent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au concept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du tourisme durable </a:t>
            </a:r>
          </a:p>
        </p:txBody>
      </p:sp>
      <p:sp>
        <p:nvSpPr>
          <p:cNvPr id="236" name="devenir…"/>
          <p:cNvSpPr txBox="1"/>
          <p:nvPr/>
        </p:nvSpPr>
        <p:spPr>
          <a:xfrm>
            <a:off x="11642837" y="7810712"/>
            <a:ext cx="4704588" cy="367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D4F4E0"/>
                </a:solidFill>
              </a:defRPr>
            </a:pPr>
            <a:r>
              <a:t>devenir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des ambassadeurs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rPr sz="5000"/>
              <a:t>du quartier</a:t>
            </a:r>
            <a:r>
              <a:t>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(accueil des touristes)</a:t>
            </a:r>
          </a:p>
        </p:txBody>
      </p:sp>
      <p:sp>
        <p:nvSpPr>
          <p:cNvPr id="237" name="participer…"/>
          <p:cNvSpPr txBox="1"/>
          <p:nvPr/>
        </p:nvSpPr>
        <p:spPr>
          <a:xfrm>
            <a:off x="16998844" y="7804474"/>
            <a:ext cx="6265485" cy="48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D4F4E0"/>
                </a:solidFill>
              </a:defRPr>
            </a:pPr>
            <a:r>
              <a:t>participer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à la promotion 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de la fonction résidentielle </a:t>
            </a:r>
          </a:p>
          <a:p>
            <a:pPr>
              <a:defRPr sz="5000">
                <a:solidFill>
                  <a:srgbClr val="D4F4E0"/>
                </a:solidFill>
              </a:defRPr>
            </a:pPr>
            <a:r>
              <a:t>du quartier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(publicité montrant </a:t>
            </a:r>
          </a:p>
          <a:p>
            <a:pPr>
              <a:defRPr sz="3000">
                <a:solidFill>
                  <a:srgbClr val="D4F4E0"/>
                </a:solidFill>
              </a:defRPr>
            </a:pPr>
            <a:r>
              <a:t>la vie de quartier des citoyens)</a:t>
            </a:r>
          </a:p>
        </p:txBody>
      </p:sp>
      <p:sp>
        <p:nvSpPr>
          <p:cNvPr id="238" name="Propositions du CCVQ…"/>
          <p:cNvSpPr txBox="1"/>
          <p:nvPr/>
        </p:nvSpPr>
        <p:spPr>
          <a:xfrm>
            <a:off x="8341664" y="1910565"/>
            <a:ext cx="7700672" cy="1833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600">
                <a:solidFill>
                  <a:srgbClr val="D4F4E0"/>
                </a:solidFill>
              </a:defRPr>
            </a:pPr>
            <a:r>
              <a:t>Propositions du CCVQ</a:t>
            </a:r>
          </a:p>
          <a:p>
            <a:pPr>
              <a:defRPr b="1" sz="5600">
                <a:solidFill>
                  <a:srgbClr val="D4F4E0"/>
                </a:solidFill>
              </a:defRPr>
            </a:pPr>
            <a:r>
              <a:t>Implication citoyenne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2814" y="4673443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9788" y="4662728"/>
            <a:ext cx="3858673" cy="2878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58949" y="4688092"/>
            <a:ext cx="2872364" cy="287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363938" y="3343015"/>
            <a:ext cx="3303900" cy="4273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9363.JPG" descr="IMG_9363.JPG"/>
          <p:cNvPicPr>
            <a:picLocks noChangeAspect="1"/>
          </p:cNvPicPr>
          <p:nvPr/>
        </p:nvPicPr>
        <p:blipFill>
          <a:blip r:embed="rId3">
            <a:extLst/>
          </a:blip>
          <a:srcRect l="0" t="12914" r="0" b="12084"/>
          <a:stretch>
            <a:fillRect/>
          </a:stretch>
        </p:blipFill>
        <p:spPr>
          <a:xfrm>
            <a:off x="0" y="-199"/>
            <a:ext cx="24384001" cy="1371631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Merci!"/>
          <p:cNvSpPr txBox="1"/>
          <p:nvPr>
            <p:ph type="body" sz="quarter" idx="4294967295"/>
          </p:nvPr>
        </p:nvSpPr>
        <p:spPr>
          <a:xfrm>
            <a:off x="17311534" y="11629654"/>
            <a:ext cx="7017299" cy="203537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Merci!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9989.JPG" descr="IMG_9989.JPG"/>
          <p:cNvPicPr>
            <a:picLocks noChangeAspect="1"/>
          </p:cNvPicPr>
          <p:nvPr/>
        </p:nvPicPr>
        <p:blipFill>
          <a:blip r:embed="rId3">
            <a:extLst/>
          </a:blip>
          <a:srcRect l="0" t="26089" r="0" b="5283"/>
          <a:stretch>
            <a:fillRect/>
          </a:stretch>
        </p:blipFill>
        <p:spPr>
          <a:xfrm>
            <a:off x="10706831" y="2228394"/>
            <a:ext cx="11207513" cy="76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Graffiti hostile aux touristes à Québec"/>
          <p:cNvSpPr txBox="1"/>
          <p:nvPr/>
        </p:nvSpPr>
        <p:spPr>
          <a:xfrm>
            <a:off x="10288517" y="1144356"/>
            <a:ext cx="12043983" cy="92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D4F4E0"/>
                </a:solidFill>
              </a:defRPr>
            </a:lvl1pPr>
          </a:lstStyle>
          <a:p>
            <a:pPr/>
            <a:r>
              <a:t>Graffiti hostile aux touristes à Québec </a:t>
            </a:r>
          </a:p>
        </p:txBody>
      </p:sp>
      <p:pic>
        <p:nvPicPr>
          <p:cNvPr id="158" name="IMG_9991.JPG" descr="IMG_9991.JPG"/>
          <p:cNvPicPr>
            <a:picLocks noChangeAspect="1"/>
          </p:cNvPicPr>
          <p:nvPr/>
        </p:nvPicPr>
        <p:blipFill>
          <a:blip r:embed="rId4">
            <a:extLst/>
          </a:blip>
          <a:srcRect l="10191" t="507" r="12150" b="2642"/>
          <a:stretch>
            <a:fillRect/>
          </a:stretch>
        </p:blipFill>
        <p:spPr>
          <a:xfrm>
            <a:off x="1218680" y="794345"/>
            <a:ext cx="7293258" cy="1212750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8 novembre 2019"/>
          <p:cNvSpPr txBox="1"/>
          <p:nvPr/>
        </p:nvSpPr>
        <p:spPr>
          <a:xfrm>
            <a:off x="13425830" y="330658"/>
            <a:ext cx="5769357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500">
                <a:solidFill>
                  <a:srgbClr val="D4F4E0"/>
                </a:solidFill>
              </a:defRPr>
            </a:lvl1pPr>
          </a:lstStyle>
          <a:p>
            <a:pPr/>
            <a:r>
              <a:t>8 novembre 2019</a:t>
            </a:r>
          </a:p>
        </p:txBody>
      </p:sp>
      <p:sp>
        <p:nvSpPr>
          <p:cNvPr id="160" name="Geste dénoncé par le CCVQ:…"/>
          <p:cNvSpPr txBox="1"/>
          <p:nvPr/>
        </p:nvSpPr>
        <p:spPr>
          <a:xfrm>
            <a:off x="8664313" y="10102678"/>
            <a:ext cx="15444792" cy="3472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Geste dénoncé par le CCVQ: </a:t>
            </a:r>
          </a:p>
          <a:p>
            <a:pPr>
              <a:defRPr i="1" sz="5500">
                <a:solidFill>
                  <a:srgbClr val="D4F4E0"/>
                </a:solidFill>
              </a:defRPr>
            </a:pPr>
            <a:r>
              <a:t>« Ça ne correspond pas aux comportements </a:t>
            </a:r>
          </a:p>
          <a:p>
            <a:pPr>
              <a:defRPr i="1" sz="5500">
                <a:solidFill>
                  <a:srgbClr val="D4F4E0"/>
                </a:solidFill>
              </a:defRPr>
            </a:pPr>
            <a:r>
              <a:t>des Québécois ni à celui des résidents </a:t>
            </a:r>
          </a:p>
          <a:p>
            <a:pPr>
              <a:defRPr i="1" sz="5500">
                <a:solidFill>
                  <a:srgbClr val="D4F4E0"/>
                </a:solidFill>
              </a:defRPr>
            </a:pPr>
            <a:r>
              <a:t>du Vieux-Québec ».</a:t>
            </a:r>
          </a:p>
        </p:txBody>
      </p:sp>
      <p:sp>
        <p:nvSpPr>
          <p:cNvPr id="161" name="Terminateur"/>
          <p:cNvSpPr/>
          <p:nvPr/>
        </p:nvSpPr>
        <p:spPr>
          <a:xfrm>
            <a:off x="2223968" y="8801125"/>
            <a:ext cx="2988434" cy="1494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ln w="50800">
            <a:solidFill>
              <a:srgbClr val="FF2F0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Mission du CCVQ…"/>
          <p:cNvSpPr txBox="1"/>
          <p:nvPr>
            <p:ph type="body" sz="half" idx="1"/>
          </p:nvPr>
        </p:nvSpPr>
        <p:spPr>
          <a:xfrm>
            <a:off x="1108288" y="-4871"/>
            <a:ext cx="22167424" cy="520901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Mission du CCVQ</a:t>
            </a:r>
          </a:p>
          <a:p>
            <a:pPr>
              <a:defRPr spc="-90" sz="4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(depuis 1975)</a:t>
            </a:r>
          </a:p>
          <a:p>
            <a:pPr>
              <a:defRPr spc="-110" sz="5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>
              <a:defRPr spc="-90" sz="4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regroupement bénévole de citoyens</a:t>
            </a:r>
          </a:p>
          <a:p>
            <a:pPr>
              <a:defRPr b="1" spc="-90" sz="4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0"/>
              <a:t>instrument de concertation auprès des différentes instances de gouvernance </a:t>
            </a:r>
            <a:endParaRPr b="0"/>
          </a:p>
          <a:p>
            <a:pPr>
              <a:defRPr b="1" spc="-90" sz="4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0"/>
              <a:t>(municipal, provincial, fédéral)</a:t>
            </a:r>
          </a:p>
        </p:txBody>
      </p:sp>
      <p:sp>
        <p:nvSpPr>
          <p:cNvPr id="164" name="« Défendre et mettre en valeur le Vieux-Québec comme…"/>
          <p:cNvSpPr txBox="1"/>
          <p:nvPr/>
        </p:nvSpPr>
        <p:spPr>
          <a:xfrm>
            <a:off x="836612" y="5185018"/>
            <a:ext cx="22710776" cy="564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500">
                <a:solidFill>
                  <a:srgbClr val="D4F4E0"/>
                </a:solidFill>
              </a:defRPr>
            </a:pPr>
            <a:r>
              <a:t>« Défendre et mettre en valeur le Vieux-Québec comme </a:t>
            </a:r>
          </a:p>
          <a:p>
            <a:pPr>
              <a:defRPr b="1" sz="5500">
                <a:solidFill>
                  <a:srgbClr val="D4F4E0"/>
                </a:solidFill>
              </a:defRPr>
            </a:pPr>
            <a:r>
              <a:rPr u="sng"/>
              <a:t>un ensemble vivant et habité</a:t>
            </a:r>
            <a:r>
              <a:t> s’inscrivant dans un cadre patrimonial reconnu par l’UNESCO en opposition à ceux qui n’y voient </a:t>
            </a:r>
          </a:p>
          <a:p>
            <a:pPr>
              <a:defRPr b="1" sz="5500">
                <a:solidFill>
                  <a:srgbClr val="D4F4E0"/>
                </a:solidFill>
              </a:defRPr>
            </a:pPr>
            <a:r>
              <a:t>qu’un équipement touristique à développer </a:t>
            </a:r>
          </a:p>
          <a:p>
            <a:pPr>
              <a:defRPr b="1" sz="5500">
                <a:solidFill>
                  <a:srgbClr val="D4F4E0"/>
                </a:solidFill>
              </a:defRPr>
            </a:pPr>
            <a:r>
              <a:t>sans tenir compte des réalités sociologiques, économiques, géographiques et historiques de la ville et de ses habitants »</a:t>
            </a:r>
          </a:p>
        </p:txBody>
      </p:sp>
      <p:sp>
        <p:nvSpPr>
          <p:cNvPr id="165" name="protéger et défendre les intérêts des résidents;…"/>
          <p:cNvSpPr txBox="1"/>
          <p:nvPr/>
        </p:nvSpPr>
        <p:spPr>
          <a:xfrm>
            <a:off x="5637095" y="10557065"/>
            <a:ext cx="14138911" cy="2828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1500" indent="-571500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t>protéger et défendre les intérêts des résidents;</a:t>
            </a:r>
          </a:p>
          <a:p>
            <a:pPr marL="571500" indent="-571500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t>préserver et améliorer la qualité de vie des résidents;</a:t>
            </a:r>
          </a:p>
          <a:p>
            <a:pPr marL="571500" indent="-571500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t>juguler la chute démographique;</a:t>
            </a:r>
          </a:p>
          <a:p>
            <a:pPr marL="571500" indent="-571500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t>éviter la détérioration du quartier.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ission du CCVQ…"/>
          <p:cNvSpPr txBox="1"/>
          <p:nvPr>
            <p:ph type="body" sz="quarter" idx="1"/>
          </p:nvPr>
        </p:nvSpPr>
        <p:spPr>
          <a:xfrm>
            <a:off x="1108288" y="1367265"/>
            <a:ext cx="22167424" cy="253865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Mission du CCVQ</a:t>
            </a:r>
          </a:p>
          <a:p>
            <a:pPr>
              <a:defRPr spc="-90" sz="4500">
                <a:solidFill>
                  <a:srgbClr val="D4F4E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(depuis 1975)</a:t>
            </a:r>
          </a:p>
        </p:txBody>
      </p:sp>
      <p:sp>
        <p:nvSpPr>
          <p:cNvPr id="168" name="« Défendre et mettre en valeur le Vieux-Québec…"/>
          <p:cNvSpPr txBox="1"/>
          <p:nvPr/>
        </p:nvSpPr>
        <p:spPr>
          <a:xfrm>
            <a:off x="9046192" y="4929507"/>
            <a:ext cx="14898778" cy="803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>
                <a:solidFill>
                  <a:srgbClr val="D4F4E0"/>
                </a:solidFill>
              </a:defRPr>
            </a:pPr>
            <a:r>
              <a:t>« Défendre et mettre en valeur le Vieux-Québec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comme </a:t>
            </a:r>
            <a:r>
              <a:rPr b="1" u="sng"/>
              <a:t>un ensemble vivant et habité</a:t>
            </a:r>
            <a:r>
              <a:t>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s’inscrivant dans un cadre patrimonial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reconnu par l’UNESCO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en opposition à un équipement touristique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à développer qui ne tient pas compte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des réalités sociologiques, économiques, géographiques et historiques de la ville </a:t>
            </a:r>
          </a:p>
          <a:p>
            <a:pPr algn="l">
              <a:defRPr sz="5500">
                <a:solidFill>
                  <a:srgbClr val="D4F4E0"/>
                </a:solidFill>
              </a:defRPr>
            </a:pPr>
            <a:r>
              <a:t>et de ses habitants ».</a:t>
            </a:r>
          </a:p>
        </p:txBody>
      </p:sp>
      <p:pic>
        <p:nvPicPr>
          <p:cNvPr id="16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805" y="6535444"/>
            <a:ext cx="7468974" cy="4818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os actions"/>
          <p:cNvSpPr txBox="1"/>
          <p:nvPr>
            <p:ph type="body" sz="quarter" idx="4294967295"/>
          </p:nvPr>
        </p:nvSpPr>
        <p:spPr>
          <a:xfrm>
            <a:off x="822427" y="1418020"/>
            <a:ext cx="22167423" cy="203537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Nos actions</a:t>
            </a:r>
          </a:p>
        </p:txBody>
      </p:sp>
      <p:sp>
        <p:nvSpPr>
          <p:cNvPr id="172" name="protéger et défendre les intérêts des résidents;…"/>
          <p:cNvSpPr txBox="1"/>
          <p:nvPr/>
        </p:nvSpPr>
        <p:spPr>
          <a:xfrm>
            <a:off x="3627755" y="3677319"/>
            <a:ext cx="17128491" cy="343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protéger et défendre les intérêts des résidents;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préserver et améliorer la qualité de vie des résidents;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juguler la chute démographique;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éviter la détérioration du quartier.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04"/>
          <a:stretch>
            <a:fillRect/>
          </a:stretch>
        </p:blipFill>
        <p:spPr>
          <a:xfrm>
            <a:off x="8130976" y="7733488"/>
            <a:ext cx="8121997" cy="5241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os aspirations"/>
          <p:cNvSpPr txBox="1"/>
          <p:nvPr>
            <p:ph type="body" sz="quarter" idx="4294967295"/>
          </p:nvPr>
        </p:nvSpPr>
        <p:spPr>
          <a:xfrm>
            <a:off x="1108288" y="17298"/>
            <a:ext cx="22167424" cy="203537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Nos aspirations</a:t>
            </a:r>
          </a:p>
        </p:txBody>
      </p:sp>
      <p:sp>
        <p:nvSpPr>
          <p:cNvPr id="176" name="rétablir une vie de quartier dans le Vieux-Québec;…"/>
          <p:cNvSpPr txBox="1"/>
          <p:nvPr/>
        </p:nvSpPr>
        <p:spPr>
          <a:xfrm>
            <a:off x="458045" y="2308697"/>
            <a:ext cx="21516468" cy="1097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rétablir une vie de quartier dans le Vieux-Québec;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gérer le tourisme de masse;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diminuer les irritants des citoyens </a:t>
            </a:r>
            <a:r>
              <a:rPr sz="3500"/>
              <a:t>(ex: véhicules bruyants, sécurité, stationnement)</a:t>
            </a:r>
            <a:r>
              <a:t>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préserver l’équilibre entre les fonctions résidentielle,                        institutionnelle, commerciale et touristique;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construire/aménager des logements abordables;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occuper les logements vacants;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augmenter les services de proximité;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recréer un marché public;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aménager des espaces de jeux pour les enfants;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améliorer le transport en commun;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augmenter la synergie avec les autres quartiers limitrophes;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augmenter la canopée.</a:t>
            </a:r>
          </a:p>
        </p:txBody>
      </p:sp>
      <p:pic>
        <p:nvPicPr>
          <p:cNvPr id="177" name="IMG_9738.JPG" descr="IMG_9738.JPG"/>
          <p:cNvPicPr>
            <a:picLocks noChangeAspect="1"/>
          </p:cNvPicPr>
          <p:nvPr/>
        </p:nvPicPr>
        <p:blipFill>
          <a:blip r:embed="rId3">
            <a:extLst/>
          </a:blip>
          <a:srcRect l="8522" t="1417" r="6560" b="37941"/>
          <a:stretch>
            <a:fillRect/>
          </a:stretch>
        </p:blipFill>
        <p:spPr>
          <a:xfrm>
            <a:off x="16761667" y="6168939"/>
            <a:ext cx="7348048" cy="3935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ortrait du Vieux-Québec"/>
          <p:cNvSpPr txBox="1"/>
          <p:nvPr>
            <p:ph type="body" sz="quarter" idx="4294967295"/>
          </p:nvPr>
        </p:nvSpPr>
        <p:spPr>
          <a:xfrm>
            <a:off x="-45850" y="25728"/>
            <a:ext cx="18433327" cy="203537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Portrait du Vieux-Québec</a:t>
            </a:r>
          </a:p>
        </p:txBody>
      </p:sp>
      <p:sp>
        <p:nvSpPr>
          <p:cNvPr id="180" name="superficie: 1,4 km2;…"/>
          <p:cNvSpPr txBox="1"/>
          <p:nvPr/>
        </p:nvSpPr>
        <p:spPr>
          <a:xfrm>
            <a:off x="14207991" y="3300594"/>
            <a:ext cx="10789914" cy="976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superficie: 1,4 km2;</a:t>
            </a:r>
          </a:p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5 770 hab. (V-Q: 4 689 hab.);</a:t>
            </a:r>
          </a:p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diminution de 9% depuis 1996;</a:t>
            </a:r>
          </a:p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résidents moins de 25 ans: 12%</a:t>
            </a:r>
            <a:r>
              <a:t>                               </a:t>
            </a:r>
            <a:r>
              <a:rPr sz="2500"/>
              <a:t>(26% pour la Ville);</a:t>
            </a:r>
            <a:endParaRPr sz="2500"/>
          </a:p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résidents 65 ans et plus: 26%</a:t>
            </a:r>
            <a:r>
              <a:t>                                 </a:t>
            </a:r>
            <a:r>
              <a:rPr sz="2500"/>
              <a:t>(21% pour la Ville);</a:t>
            </a:r>
            <a:endParaRPr sz="3600"/>
          </a:p>
          <a:p>
            <a:pPr marL="571499" indent="-571499" algn="l">
              <a:buSzPct val="123000"/>
              <a:buChar char="-"/>
              <a:defRPr sz="3500">
                <a:solidFill>
                  <a:srgbClr val="D4F4E0"/>
                </a:solidFill>
              </a:defRPr>
            </a:pPr>
            <a:r>
              <a:t>composition des ménages:</a:t>
            </a:r>
          </a:p>
          <a:p>
            <a:pPr lvl="3" marL="2400300" indent="-571500" algn="l">
              <a:buSzPct val="123000"/>
              <a:buChar char="-"/>
              <a:defRPr sz="2500">
                <a:solidFill>
                  <a:srgbClr val="D4F4E0"/>
                </a:solidFill>
              </a:defRPr>
            </a:pPr>
            <a:r>
              <a:t>63%: 1 pers.</a:t>
            </a:r>
          </a:p>
          <a:p>
            <a:pPr lvl="3" marL="2400300" indent="-571500" algn="l">
              <a:buSzPct val="123000"/>
              <a:buChar char="-"/>
              <a:defRPr sz="2500">
                <a:solidFill>
                  <a:srgbClr val="D4F4E0"/>
                </a:solidFill>
              </a:defRPr>
            </a:pPr>
            <a:r>
              <a:t>31%: 2 pers.</a:t>
            </a:r>
          </a:p>
          <a:p>
            <a:pPr lvl="3" marL="2400300" indent="-571500" algn="l">
              <a:buSzPct val="123000"/>
              <a:buChar char="-"/>
              <a:defRPr sz="2500">
                <a:solidFill>
                  <a:srgbClr val="D4F4E0"/>
                </a:solidFill>
              </a:defRPr>
            </a:pPr>
            <a:r>
              <a:t>4%: 3 pers.</a:t>
            </a:r>
          </a:p>
          <a:p>
            <a:pPr lvl="3" marL="2400300" indent="-571500" algn="l">
              <a:buSzPct val="123000"/>
              <a:buChar char="-"/>
              <a:defRPr sz="2500">
                <a:solidFill>
                  <a:srgbClr val="D4F4E0"/>
                </a:solidFill>
              </a:defRPr>
            </a:pPr>
            <a:r>
              <a:t>3%: 4 pers. et plus;</a:t>
            </a:r>
          </a:p>
          <a:p>
            <a:pPr marL="363681" indent="-363681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rPr sz="3500"/>
              <a:t>37% des ménages sont propriétaires</a:t>
            </a:r>
            <a:r>
              <a:t>                </a:t>
            </a:r>
            <a:r>
              <a:rPr sz="2500"/>
              <a:t>(53% pour la Ville);</a:t>
            </a:r>
            <a:endParaRPr sz="3500"/>
          </a:p>
          <a:p>
            <a:pPr marL="363681" indent="-363681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rPr sz="3500"/>
              <a:t>61% des ménages sont locataires</a:t>
            </a:r>
            <a:r>
              <a:t>                   </a:t>
            </a:r>
            <a:r>
              <a:rPr sz="2500"/>
              <a:t>(47% pour la Ville);</a:t>
            </a:r>
            <a:endParaRPr sz="2500"/>
          </a:p>
          <a:p>
            <a:pPr marL="363681" indent="-363681" algn="l">
              <a:buSzPct val="123000"/>
              <a:buChar char="-"/>
              <a:defRPr sz="4500">
                <a:solidFill>
                  <a:srgbClr val="D4F4E0"/>
                </a:solidFill>
              </a:defRPr>
            </a:pPr>
            <a:r>
              <a:rPr sz="3500"/>
              <a:t>46% des résidents possèdent un certificat,              un diplôme ou un grade universitaire au bacc           ou supérieur                                                                 </a:t>
            </a:r>
            <a:r>
              <a:rPr sz="2500"/>
              <a:t>(26% pour la Ville).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1" name="Quartier habité par du « vrai monde »"/>
          <p:cNvSpPr txBox="1"/>
          <p:nvPr/>
        </p:nvSpPr>
        <p:spPr>
          <a:xfrm>
            <a:off x="617206" y="1811744"/>
            <a:ext cx="12349925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500">
                <a:solidFill>
                  <a:srgbClr val="D4F4E0"/>
                </a:solidFill>
              </a:defRPr>
            </a:lvl1pPr>
          </a:lstStyle>
          <a:p>
            <a:pPr/>
            <a:r>
              <a:t>Quartier habité par du « vrai monde »</a:t>
            </a:r>
          </a:p>
        </p:txBody>
      </p:sp>
      <p:sp>
        <p:nvSpPr>
          <p:cNvPr id="182" name="Source: Portrait sociodémographique et économique, Ville de Québec, 2019"/>
          <p:cNvSpPr txBox="1"/>
          <p:nvPr/>
        </p:nvSpPr>
        <p:spPr>
          <a:xfrm>
            <a:off x="1540149" y="12620177"/>
            <a:ext cx="10988358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D4F4E0"/>
                </a:solidFill>
              </a:defRPr>
            </a:pPr>
            <a:r>
              <a:t>Source: </a:t>
            </a:r>
            <a:r>
              <a:rPr i="1"/>
              <a:t>Portrait sociodémographique et économique</a:t>
            </a:r>
            <a:r>
              <a:t>, Ville de Québec, 2019 </a:t>
            </a:r>
          </a:p>
        </p:txBody>
      </p:sp>
      <p:pic>
        <p:nvPicPr>
          <p:cNvPr id="183" name="7PrZcXbrKp2MTTTMOoZ7dtLUMSlS3t8NkMdt3nmiAtA0FKzi5ESKEzUqe-UAj-m5dLPQtTJtWfqWKaNDPrOkkMgusy55SQKBISgAh-BKe2aFrQ-ypxW8iUT7mxIpIbo0IDroRQWD2Fs.png" descr="7PrZcXbrKp2MTTTMOoZ7dtLUMSlS3t8NkMdt3nmiAtA0FKzi5ESKEzUqe-UAj-m5dLPQtTJtWfqWKaNDPrOkkMgusy55SQKBISgAh-BKe2aFrQ-ypxW8iUT7mxIpIbo0IDroRQWD2F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7470" y="3505373"/>
            <a:ext cx="11570016" cy="8937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ortrait du Vieux-Québec"/>
          <p:cNvSpPr txBox="1"/>
          <p:nvPr>
            <p:ph type="body" sz="quarter" idx="4294967295"/>
          </p:nvPr>
        </p:nvSpPr>
        <p:spPr>
          <a:xfrm>
            <a:off x="-45850" y="25728"/>
            <a:ext cx="18433327" cy="203537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lvl1pPr>
          </a:lstStyle>
          <a:p>
            <a:pPr/>
            <a:r>
              <a:t>Portrait du Vieux-Québec</a:t>
            </a:r>
          </a:p>
        </p:txBody>
      </p:sp>
      <p:sp>
        <p:nvSpPr>
          <p:cNvPr id="186" name="Achalandage touristique"/>
          <p:cNvSpPr txBox="1"/>
          <p:nvPr/>
        </p:nvSpPr>
        <p:spPr>
          <a:xfrm>
            <a:off x="616084" y="1811743"/>
            <a:ext cx="8235761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500">
                <a:solidFill>
                  <a:srgbClr val="D4F4E0"/>
                </a:solidFill>
              </a:defRPr>
            </a:lvl1pPr>
          </a:lstStyle>
          <a:p>
            <a:pPr/>
            <a:r>
              <a:t>Achalandage touristique</a:t>
            </a:r>
          </a:p>
        </p:txBody>
      </p:sp>
      <p:sp>
        <p:nvSpPr>
          <p:cNvPr id="187" name="- 4,6 M de touristes (2019);…"/>
          <p:cNvSpPr txBox="1"/>
          <p:nvPr/>
        </p:nvSpPr>
        <p:spPr>
          <a:xfrm>
            <a:off x="8384331" y="4222969"/>
            <a:ext cx="14124179" cy="259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>
                <a:solidFill>
                  <a:srgbClr val="D4F4E0"/>
                </a:solidFill>
              </a:defRPr>
            </a:pPr>
            <a:r>
              <a:t>- 4,6 M de touristes (2019);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80% ont visité le Vieux-Québec;</a:t>
            </a:r>
          </a:p>
          <a:p>
            <a:pPr marL="571499" indent="-571499" algn="l">
              <a:buSzPct val="123000"/>
              <a:buChar char="-"/>
              <a:defRPr sz="5500">
                <a:solidFill>
                  <a:srgbClr val="D4F4E0"/>
                </a:solidFill>
              </a:defRPr>
            </a:pPr>
            <a:r>
              <a:t>236 715 croisiéristes /150 bateaux (2019).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9" y="2965669"/>
            <a:ext cx="8085658" cy="539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8684.JPG" descr="IMG_8684.JPG"/>
          <p:cNvPicPr>
            <a:picLocks noChangeAspect="1"/>
          </p:cNvPicPr>
          <p:nvPr/>
        </p:nvPicPr>
        <p:blipFill>
          <a:blip r:embed="rId4">
            <a:extLst/>
          </a:blip>
          <a:srcRect l="0" t="7899" r="0" b="10801"/>
          <a:stretch>
            <a:fillRect/>
          </a:stretch>
        </p:blipFill>
        <p:spPr>
          <a:xfrm>
            <a:off x="81277" y="8565094"/>
            <a:ext cx="8122963" cy="495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1878.JPG" descr="IMG_1878.JPG"/>
          <p:cNvPicPr>
            <a:picLocks noChangeAspect="1"/>
          </p:cNvPicPr>
          <p:nvPr/>
        </p:nvPicPr>
        <p:blipFill>
          <a:blip r:embed="rId5">
            <a:extLst/>
          </a:blip>
          <a:srcRect l="0" t="0" r="0" b="20189"/>
          <a:stretch>
            <a:fillRect/>
          </a:stretch>
        </p:blipFill>
        <p:spPr>
          <a:xfrm>
            <a:off x="15976681" y="8554973"/>
            <a:ext cx="8308405" cy="497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7991.JPG" descr="IMG_7991.JPG"/>
          <p:cNvPicPr>
            <a:picLocks noChangeAspect="1"/>
          </p:cNvPicPr>
          <p:nvPr/>
        </p:nvPicPr>
        <p:blipFill>
          <a:blip r:embed="rId6">
            <a:extLst/>
          </a:blip>
          <a:srcRect l="0" t="8623" r="0" b="0"/>
          <a:stretch>
            <a:fillRect/>
          </a:stretch>
        </p:blipFill>
        <p:spPr>
          <a:xfrm>
            <a:off x="8476654" y="8565094"/>
            <a:ext cx="7227492" cy="49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a cohabitation résidents et tourisme de masse,…"/>
          <p:cNvSpPr txBox="1"/>
          <p:nvPr/>
        </p:nvSpPr>
        <p:spPr>
          <a:xfrm>
            <a:off x="213316" y="4379379"/>
            <a:ext cx="23957368" cy="427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D4F4E0"/>
                </a:solidFill>
              </a:defRPr>
            </a:pPr>
            <a:r>
              <a:t>La cohabitation résidents et tourisme de masse,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axé principalement sur l’augmentation continuelle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de l’achalandage, telle que pratiquée au cours des dernières années,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a grandement affecté la qualité de vie des citoyens habitant </a:t>
            </a:r>
          </a:p>
          <a:p>
            <a:pPr>
              <a:defRPr sz="5500">
                <a:solidFill>
                  <a:srgbClr val="D4F4E0"/>
                </a:solidFill>
              </a:defRPr>
            </a:pPr>
            <a:r>
              <a:t>le Vieux-Québec. </a:t>
            </a:r>
          </a:p>
        </p:txBody>
      </p:sp>
      <p:sp>
        <p:nvSpPr>
          <p:cNvPr id="194" name="Effet du tourisme de masse…"/>
          <p:cNvSpPr txBox="1"/>
          <p:nvPr>
            <p:ph type="body" sz="half" idx="4294967295"/>
          </p:nvPr>
        </p:nvSpPr>
        <p:spPr>
          <a:xfrm>
            <a:off x="43769" y="17298"/>
            <a:ext cx="24190631" cy="3398842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Effet du tourisme de masse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32" sz="11600">
                <a:solidFill>
                  <a:srgbClr val="D4F4E0"/>
                </a:solidFill>
              </a:defRPr>
            </a:pPr>
            <a:r>
              <a:t>sur les résidents </a:t>
            </a:r>
          </a:p>
        </p:txBody>
      </p:sp>
      <p:sp>
        <p:nvSpPr>
          <p:cNvPr id="195" name="relation atrophiée…"/>
          <p:cNvSpPr txBox="1"/>
          <p:nvPr/>
        </p:nvSpPr>
        <p:spPr>
          <a:xfrm>
            <a:off x="4623542" y="9615661"/>
            <a:ext cx="15031086" cy="308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500">
                <a:solidFill>
                  <a:srgbClr val="00FEF6"/>
                </a:solidFill>
              </a:defRPr>
            </a:pPr>
            <a:r>
              <a:t>relation atrophiée </a:t>
            </a:r>
          </a:p>
          <a:p>
            <a:pPr>
              <a:defRPr b="1" sz="6500">
                <a:solidFill>
                  <a:srgbClr val="00FEF6"/>
                </a:solidFill>
              </a:defRPr>
            </a:pPr>
          </a:p>
          <a:p>
            <a:pPr>
              <a:defRPr b="1" sz="6500">
                <a:solidFill>
                  <a:srgbClr val="00FEF6"/>
                </a:solidFill>
              </a:defRPr>
            </a:pPr>
            <a:r>
              <a:t>déséquilibre des fonctions du quartier</a:t>
            </a:r>
          </a:p>
        </p:txBody>
      </p:sp>
      <p:sp>
        <p:nvSpPr>
          <p:cNvPr id="196" name="Flèche 1"/>
          <p:cNvSpPr/>
          <p:nvPr/>
        </p:nvSpPr>
        <p:spPr>
          <a:xfrm>
            <a:off x="3286935" y="9767227"/>
            <a:ext cx="1270001" cy="2784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08" fill="norm" stroke="1" extrusionOk="0">
                <a:moveTo>
                  <a:pt x="6851" y="2"/>
                </a:moveTo>
                <a:cubicBezTo>
                  <a:pt x="6743" y="16"/>
                  <a:pt x="6673" y="93"/>
                  <a:pt x="6673" y="230"/>
                </a:cubicBezTo>
                <a:lnTo>
                  <a:pt x="6673" y="2728"/>
                </a:lnTo>
                <a:cubicBezTo>
                  <a:pt x="6673" y="2997"/>
                  <a:pt x="6187" y="3225"/>
                  <a:pt x="5582" y="3225"/>
                </a:cubicBezTo>
                <a:lnTo>
                  <a:pt x="1091" y="3225"/>
                </a:lnTo>
                <a:cubicBezTo>
                  <a:pt x="497" y="3225"/>
                  <a:pt x="0" y="3446"/>
                  <a:pt x="0" y="3721"/>
                </a:cubicBezTo>
                <a:lnTo>
                  <a:pt x="0" y="10753"/>
                </a:lnTo>
                <a:lnTo>
                  <a:pt x="0" y="17783"/>
                </a:lnTo>
                <a:cubicBezTo>
                  <a:pt x="0" y="18053"/>
                  <a:pt x="485" y="18281"/>
                  <a:pt x="1091" y="18281"/>
                </a:cubicBezTo>
                <a:lnTo>
                  <a:pt x="5582" y="18281"/>
                </a:lnTo>
                <a:cubicBezTo>
                  <a:pt x="6175" y="18281"/>
                  <a:pt x="6673" y="18501"/>
                  <a:pt x="6673" y="18777"/>
                </a:cubicBezTo>
                <a:lnTo>
                  <a:pt x="6673" y="21276"/>
                </a:lnTo>
                <a:cubicBezTo>
                  <a:pt x="6673" y="21551"/>
                  <a:pt x="6934" y="21589"/>
                  <a:pt x="7267" y="21352"/>
                </a:cubicBezTo>
                <a:lnTo>
                  <a:pt x="21351" y="11180"/>
                </a:lnTo>
                <a:cubicBezTo>
                  <a:pt x="21517" y="11061"/>
                  <a:pt x="21588" y="10909"/>
                  <a:pt x="21588" y="10753"/>
                </a:cubicBezTo>
                <a:cubicBezTo>
                  <a:pt x="21600" y="10602"/>
                  <a:pt x="21517" y="10445"/>
                  <a:pt x="21351" y="10326"/>
                </a:cubicBezTo>
                <a:lnTo>
                  <a:pt x="7267" y="154"/>
                </a:lnTo>
                <a:cubicBezTo>
                  <a:pt x="7106" y="38"/>
                  <a:pt x="6959" y="-11"/>
                  <a:pt x="6851" y="2"/>
                </a:cubicBezTo>
                <a:close/>
              </a:path>
            </a:pathLst>
          </a:custGeom>
          <a:solidFill>
            <a:srgbClr val="00FE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" name="Signe plus"/>
          <p:cNvSpPr/>
          <p:nvPr/>
        </p:nvSpPr>
        <p:spPr>
          <a:xfrm>
            <a:off x="11649109" y="10669463"/>
            <a:ext cx="979952" cy="979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FE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EF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